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57" r:id="rId3"/>
  </p:sldIdLst>
  <p:sldSz cx="30279975" cy="42808525"/>
  <p:notesSz cx="6858000" cy="9144000"/>
  <p:defaultTextStyle>
    <a:defPPr>
      <a:defRPr lang="zh-CN"/>
    </a:defPPr>
    <a:lvl1pPr algn="l" rtl="0" fontAlgn="base">
      <a:spcBef>
        <a:spcPct val="0"/>
      </a:spcBef>
      <a:spcAft>
        <a:spcPct val="0"/>
      </a:spcAft>
      <a:defRPr sz="8900" kern="1200">
        <a:solidFill>
          <a:schemeClr val="tx1"/>
        </a:solidFill>
        <a:latin typeface="Arial" charset="0"/>
        <a:ea typeface="宋体" pitchFamily="2" charset="-122"/>
        <a:cs typeface="+mn-cs"/>
      </a:defRPr>
    </a:lvl1pPr>
    <a:lvl2pPr marL="457200" algn="l" rtl="0" fontAlgn="base">
      <a:spcBef>
        <a:spcPct val="0"/>
      </a:spcBef>
      <a:spcAft>
        <a:spcPct val="0"/>
      </a:spcAft>
      <a:defRPr sz="8900" kern="1200">
        <a:solidFill>
          <a:schemeClr val="tx1"/>
        </a:solidFill>
        <a:latin typeface="Arial" charset="0"/>
        <a:ea typeface="宋体" pitchFamily="2" charset="-122"/>
        <a:cs typeface="+mn-cs"/>
      </a:defRPr>
    </a:lvl2pPr>
    <a:lvl3pPr marL="914400" algn="l" rtl="0" fontAlgn="base">
      <a:spcBef>
        <a:spcPct val="0"/>
      </a:spcBef>
      <a:spcAft>
        <a:spcPct val="0"/>
      </a:spcAft>
      <a:defRPr sz="8900" kern="1200">
        <a:solidFill>
          <a:schemeClr val="tx1"/>
        </a:solidFill>
        <a:latin typeface="Arial" charset="0"/>
        <a:ea typeface="宋体" pitchFamily="2" charset="-122"/>
        <a:cs typeface="+mn-cs"/>
      </a:defRPr>
    </a:lvl3pPr>
    <a:lvl4pPr marL="1371600" algn="l" rtl="0" fontAlgn="base">
      <a:spcBef>
        <a:spcPct val="0"/>
      </a:spcBef>
      <a:spcAft>
        <a:spcPct val="0"/>
      </a:spcAft>
      <a:defRPr sz="8900" kern="1200">
        <a:solidFill>
          <a:schemeClr val="tx1"/>
        </a:solidFill>
        <a:latin typeface="Arial" charset="0"/>
        <a:ea typeface="宋体" pitchFamily="2" charset="-122"/>
        <a:cs typeface="+mn-cs"/>
      </a:defRPr>
    </a:lvl4pPr>
    <a:lvl5pPr marL="1828800" algn="l" rtl="0" fontAlgn="base">
      <a:spcBef>
        <a:spcPct val="0"/>
      </a:spcBef>
      <a:spcAft>
        <a:spcPct val="0"/>
      </a:spcAft>
      <a:defRPr sz="8900" kern="1200">
        <a:solidFill>
          <a:schemeClr val="tx1"/>
        </a:solidFill>
        <a:latin typeface="Arial" charset="0"/>
        <a:ea typeface="宋体" pitchFamily="2" charset="-122"/>
        <a:cs typeface="+mn-cs"/>
      </a:defRPr>
    </a:lvl5pPr>
    <a:lvl6pPr marL="2286000" algn="l" defTabSz="914400" rtl="0" eaLnBrk="1" latinLnBrk="0" hangingPunct="1">
      <a:defRPr sz="8900" kern="1200">
        <a:solidFill>
          <a:schemeClr val="tx1"/>
        </a:solidFill>
        <a:latin typeface="Arial" charset="0"/>
        <a:ea typeface="宋体" pitchFamily="2" charset="-122"/>
        <a:cs typeface="+mn-cs"/>
      </a:defRPr>
    </a:lvl6pPr>
    <a:lvl7pPr marL="2743200" algn="l" defTabSz="914400" rtl="0" eaLnBrk="1" latinLnBrk="0" hangingPunct="1">
      <a:defRPr sz="8900" kern="1200">
        <a:solidFill>
          <a:schemeClr val="tx1"/>
        </a:solidFill>
        <a:latin typeface="Arial" charset="0"/>
        <a:ea typeface="宋体" pitchFamily="2" charset="-122"/>
        <a:cs typeface="+mn-cs"/>
      </a:defRPr>
    </a:lvl7pPr>
    <a:lvl8pPr marL="3200400" algn="l" defTabSz="914400" rtl="0" eaLnBrk="1" latinLnBrk="0" hangingPunct="1">
      <a:defRPr sz="8900" kern="1200">
        <a:solidFill>
          <a:schemeClr val="tx1"/>
        </a:solidFill>
        <a:latin typeface="Arial" charset="0"/>
        <a:ea typeface="宋体" pitchFamily="2" charset="-122"/>
        <a:cs typeface="+mn-cs"/>
      </a:defRPr>
    </a:lvl8pPr>
    <a:lvl9pPr marL="3657600" algn="l" defTabSz="914400" rtl="0" eaLnBrk="1" latinLnBrk="0" hangingPunct="1">
      <a:defRPr sz="89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003366"/>
    <a:srgbClr val="003300"/>
    <a:srgbClr val="336600"/>
    <a:srgbClr val="CCFFCC"/>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576" autoAdjust="0"/>
    <p:restoredTop sz="94483" autoAdjust="0"/>
  </p:normalViewPr>
  <p:slideViewPr>
    <p:cSldViewPr>
      <p:cViewPr>
        <p:scale>
          <a:sx n="27" d="100"/>
          <a:sy n="27" d="100"/>
        </p:scale>
        <p:origin x="-972" y="-30"/>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6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56388A6-4305-4D5B-8E99-B5369EFFDE8D}" type="datetimeFigureOut">
              <a:rPr lang="zh-CN" altLang="en-US"/>
              <a:pPr>
                <a:defRPr/>
              </a:pPr>
              <a:t>2011/10/23</a:t>
            </a:fld>
            <a:endParaRPr lang="zh-CN" altLang="en-US"/>
          </a:p>
        </p:txBody>
      </p:sp>
      <p:sp>
        <p:nvSpPr>
          <p:cNvPr id="4" name="幻灯片图像占位符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67E020E-EDC9-47B9-ABFD-DD38E7CD5AD5}" type="slidenum">
              <a:rPr lang="zh-CN" altLang="en-US"/>
              <a:pPr>
                <a:defRPr/>
              </a:pPr>
              <a:t>‹#›</a:t>
            </a:fld>
            <a:endParaRPr lang="zh-CN" altLang="en-US"/>
          </a:p>
        </p:txBody>
      </p:sp>
    </p:spTree>
    <p:extLst>
      <p:ext uri="{BB962C8B-B14F-4D97-AF65-F5344CB8AC3E}">
        <p14:creationId xmlns:p14="http://schemas.microsoft.com/office/powerpoint/2010/main" val="923665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0999" y="13299020"/>
            <a:ext cx="25737979" cy="917482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996" y="24257535"/>
            <a:ext cx="21195983" cy="1094121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FA20B3-FCD3-4135-A4D7-59FDA80ECE01}" type="slidenum">
              <a:rPr lang="en-US" altLang="zh-CN"/>
              <a:pPr>
                <a:defRPr/>
              </a:pPr>
              <a:t>‹#›</a:t>
            </a:fld>
            <a:endParaRPr lang="en-US" altLang="zh-CN"/>
          </a:p>
        </p:txBody>
      </p:sp>
    </p:spTree>
    <p:extLst>
      <p:ext uri="{BB962C8B-B14F-4D97-AF65-F5344CB8AC3E}">
        <p14:creationId xmlns:p14="http://schemas.microsoft.com/office/powerpoint/2010/main" val="384747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A199D9E-C98D-4EFF-B040-6D4EEC145B58}" type="slidenum">
              <a:rPr lang="en-US" altLang="zh-CN"/>
              <a:pPr>
                <a:defRPr/>
              </a:pPr>
              <a:t>‹#›</a:t>
            </a:fld>
            <a:endParaRPr lang="en-US" altLang="zh-CN"/>
          </a:p>
        </p:txBody>
      </p:sp>
    </p:spTree>
    <p:extLst>
      <p:ext uri="{BB962C8B-B14F-4D97-AF65-F5344CB8AC3E}">
        <p14:creationId xmlns:p14="http://schemas.microsoft.com/office/powerpoint/2010/main" val="4560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2983" y="1714482"/>
            <a:ext cx="6812994" cy="3652629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3999" y="1714482"/>
            <a:ext cx="20310814" cy="3652629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2A24CA1-53CC-4A5A-AEAB-27D31C1B3CCD}" type="slidenum">
              <a:rPr lang="en-US" altLang="zh-CN"/>
              <a:pPr>
                <a:defRPr/>
              </a:pPr>
              <a:t>‹#›</a:t>
            </a:fld>
            <a:endParaRPr lang="en-US" altLang="zh-CN"/>
          </a:p>
        </p:txBody>
      </p:sp>
    </p:spTree>
    <p:extLst>
      <p:ext uri="{BB962C8B-B14F-4D97-AF65-F5344CB8AC3E}">
        <p14:creationId xmlns:p14="http://schemas.microsoft.com/office/powerpoint/2010/main" val="402798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1713" y="13298488"/>
            <a:ext cx="25736550" cy="91757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838" y="24258588"/>
            <a:ext cx="21196300" cy="109394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172296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360776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363" y="27508200"/>
            <a:ext cx="25738137" cy="85026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363" y="18143538"/>
            <a:ext cx="25738137" cy="93646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119239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240474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1339158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1060402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1853297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4475" y="1704975"/>
            <a:ext cx="9961563" cy="725328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28490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07509CA-5917-4E6E-B5F1-E1821B1BEEFE}" type="slidenum">
              <a:rPr lang="en-US" altLang="zh-CN"/>
              <a:pPr>
                <a:defRPr/>
              </a:pPr>
              <a:t>‹#›</a:t>
            </a:fld>
            <a:endParaRPr lang="en-US" altLang="zh-CN"/>
          </a:p>
        </p:txBody>
      </p:sp>
    </p:spTree>
    <p:extLst>
      <p:ext uri="{BB962C8B-B14F-4D97-AF65-F5344CB8AC3E}">
        <p14:creationId xmlns:p14="http://schemas.microsoft.com/office/powerpoint/2010/main" val="436196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5663" y="29965650"/>
            <a:ext cx="18167350" cy="35385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1993513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397573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3538" y="1714500"/>
            <a:ext cx="6811962" cy="36525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4475" y="1714500"/>
            <a:ext cx="20286663" cy="36525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35F8AC-CF37-4718-AA86-3CA805827AE6}" type="datetimeFigureOut">
              <a:rPr lang="zh-CN" altLang="en-US" smtClean="0"/>
              <a:t>2011/10/23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207422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493" y="27508757"/>
            <a:ext cx="25737979" cy="8501619"/>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493" y="18143606"/>
            <a:ext cx="25737979" cy="936515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FA3B2B8-63F0-4461-BE13-4DFA1E342C9B}" type="slidenum">
              <a:rPr lang="en-US" altLang="zh-CN"/>
              <a:pPr>
                <a:defRPr/>
              </a:pPr>
              <a:t>‹#›</a:t>
            </a:fld>
            <a:endParaRPr lang="en-US" altLang="zh-CN"/>
          </a:p>
        </p:txBody>
      </p:sp>
    </p:spTree>
    <p:extLst>
      <p:ext uri="{BB962C8B-B14F-4D97-AF65-F5344CB8AC3E}">
        <p14:creationId xmlns:p14="http://schemas.microsoft.com/office/powerpoint/2010/main" val="21616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000"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04073"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DD2ED9-0307-441A-AB72-152C8A7DB36C}" type="slidenum">
              <a:rPr lang="en-US" altLang="zh-CN"/>
              <a:pPr>
                <a:defRPr/>
              </a:pPr>
              <a:t>‹#›</a:t>
            </a:fld>
            <a:endParaRPr lang="en-US" altLang="zh-CN"/>
          </a:p>
        </p:txBody>
      </p:sp>
    </p:spTree>
    <p:extLst>
      <p:ext uri="{BB962C8B-B14F-4D97-AF65-F5344CB8AC3E}">
        <p14:creationId xmlns:p14="http://schemas.microsoft.com/office/powerpoint/2010/main" val="38607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3999" y="9582215"/>
            <a:ext cx="1337899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3999" y="13575853"/>
            <a:ext cx="1337899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641" y="9582215"/>
            <a:ext cx="1338433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641" y="13575853"/>
            <a:ext cx="1338433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7C46284-CFD9-485D-91C2-0C193E0488B7}" type="slidenum">
              <a:rPr lang="en-US" altLang="zh-CN"/>
              <a:pPr>
                <a:defRPr/>
              </a:pPr>
              <a:t>‹#›</a:t>
            </a:fld>
            <a:endParaRPr lang="en-US" altLang="zh-CN"/>
          </a:p>
        </p:txBody>
      </p:sp>
    </p:spTree>
    <p:extLst>
      <p:ext uri="{BB962C8B-B14F-4D97-AF65-F5344CB8AC3E}">
        <p14:creationId xmlns:p14="http://schemas.microsoft.com/office/powerpoint/2010/main" val="241308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B390CE4-D539-402F-B1C2-0C4CFE4F73AF}" type="slidenum">
              <a:rPr lang="en-US" altLang="zh-CN"/>
              <a:pPr>
                <a:defRPr/>
              </a:pPr>
              <a:t>‹#›</a:t>
            </a:fld>
            <a:endParaRPr lang="en-US" altLang="zh-CN"/>
          </a:p>
        </p:txBody>
      </p:sp>
    </p:spTree>
    <p:extLst>
      <p:ext uri="{BB962C8B-B14F-4D97-AF65-F5344CB8AC3E}">
        <p14:creationId xmlns:p14="http://schemas.microsoft.com/office/powerpoint/2010/main" val="211617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A34824E-8C75-4658-92D4-169E23BBEA82}" type="slidenum">
              <a:rPr lang="en-US" altLang="zh-CN"/>
              <a:pPr>
                <a:defRPr/>
              </a:pPr>
              <a:t>‹#›</a:t>
            </a:fld>
            <a:endParaRPr lang="en-US" altLang="zh-CN"/>
          </a:p>
        </p:txBody>
      </p:sp>
    </p:spTree>
    <p:extLst>
      <p:ext uri="{BB962C8B-B14F-4D97-AF65-F5344CB8AC3E}">
        <p14:creationId xmlns:p14="http://schemas.microsoft.com/office/powerpoint/2010/main" val="87942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3999" y="1705044"/>
            <a:ext cx="9962486" cy="725272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8296" y="1705043"/>
            <a:ext cx="16927681" cy="365357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3999" y="8957767"/>
            <a:ext cx="9962486" cy="292830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ED827C3-AB31-491F-9C84-95B92D33ED82}" type="slidenum">
              <a:rPr lang="en-US" altLang="zh-CN"/>
              <a:pPr>
                <a:defRPr/>
              </a:pPr>
              <a:t>‹#›</a:t>
            </a:fld>
            <a:endParaRPr lang="en-US" altLang="zh-CN"/>
          </a:p>
        </p:txBody>
      </p:sp>
    </p:spTree>
    <p:extLst>
      <p:ext uri="{BB962C8B-B14F-4D97-AF65-F5344CB8AC3E}">
        <p14:creationId xmlns:p14="http://schemas.microsoft.com/office/powerpoint/2010/main" val="65165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4502" y="29965654"/>
            <a:ext cx="18167985" cy="353749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4502" y="3825336"/>
            <a:ext cx="18167985" cy="25684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5934502" y="33503145"/>
            <a:ext cx="18167985" cy="502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2182C44-5241-4D92-AD5D-69303DD6471F}" type="slidenum">
              <a:rPr lang="en-US" altLang="zh-CN"/>
              <a:pPr>
                <a:defRPr/>
              </a:pPr>
              <a:t>‹#›</a:t>
            </a:fld>
            <a:endParaRPr lang="en-US" altLang="zh-CN"/>
          </a:p>
        </p:txBody>
      </p:sp>
    </p:spTree>
    <p:extLst>
      <p:ext uri="{BB962C8B-B14F-4D97-AF65-F5344CB8AC3E}">
        <p14:creationId xmlns:p14="http://schemas.microsoft.com/office/powerpoint/2010/main" val="279046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alpha val="59999"/>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380" y="1713851"/>
            <a:ext cx="27251215" cy="713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628" tIns="226314" rIns="452628" bIns="226314" numCol="1" anchor="ctr" anchorCtr="0" compatLnSpc="1">
            <a:prstTxWarp prst="textNoShape">
              <a:avLst/>
            </a:prstTxWarp>
          </a:bodyPr>
          <a:lstStyle/>
          <a:p>
            <a:pPr lvl="0"/>
            <a:r>
              <a:rPr lang="zh-CN" altLang="en-US" dirty="0" smtClean="0"/>
              <a:t>单击此处编辑母版标题样式</a:t>
            </a:r>
          </a:p>
        </p:txBody>
      </p:sp>
      <p:sp>
        <p:nvSpPr>
          <p:cNvPr id="1027" name="Rectangle 3"/>
          <p:cNvSpPr>
            <a:spLocks noGrp="1" noChangeArrowheads="1"/>
          </p:cNvSpPr>
          <p:nvPr>
            <p:ph type="body" idx="1"/>
          </p:nvPr>
        </p:nvSpPr>
        <p:spPr bwMode="auto">
          <a:xfrm>
            <a:off x="1514380" y="9988656"/>
            <a:ext cx="27251215" cy="2825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628" tIns="226314" rIns="452628" bIns="2263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1514380" y="38982561"/>
            <a:ext cx="7064565"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defRPr sz="6900"/>
            </a:lvl1pPr>
          </a:lstStyle>
          <a:p>
            <a:pPr>
              <a:defRPr/>
            </a:pPr>
            <a:endParaRPr lang="en-US" altLang="zh-CN"/>
          </a:p>
        </p:txBody>
      </p:sp>
      <p:sp>
        <p:nvSpPr>
          <p:cNvPr id="1029" name="Rectangle 5"/>
          <p:cNvSpPr>
            <a:spLocks noGrp="1" noChangeArrowheads="1"/>
          </p:cNvSpPr>
          <p:nvPr>
            <p:ph type="ftr" sz="quarter" idx="3"/>
          </p:nvPr>
        </p:nvSpPr>
        <p:spPr bwMode="auto">
          <a:xfrm>
            <a:off x="10346040" y="38982561"/>
            <a:ext cx="9587896"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ctr">
              <a:defRPr sz="6900"/>
            </a:lvl1pPr>
          </a:lstStyle>
          <a:p>
            <a:pPr>
              <a:defRPr/>
            </a:pPr>
            <a:endParaRPr lang="en-US" altLang="zh-CN"/>
          </a:p>
        </p:txBody>
      </p:sp>
      <p:sp>
        <p:nvSpPr>
          <p:cNvPr id="1030" name="Rectangle 6"/>
          <p:cNvSpPr>
            <a:spLocks noGrp="1" noChangeArrowheads="1"/>
          </p:cNvSpPr>
          <p:nvPr>
            <p:ph type="sldNum" sz="quarter" idx="4"/>
          </p:nvPr>
        </p:nvSpPr>
        <p:spPr bwMode="auto">
          <a:xfrm>
            <a:off x="21701030" y="38982561"/>
            <a:ext cx="7064565"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r">
              <a:defRPr sz="6900"/>
            </a:lvl1pPr>
          </a:lstStyle>
          <a:p>
            <a:pPr>
              <a:defRPr/>
            </a:pPr>
            <a:fld id="{5F756EEC-5EC0-4BC2-8931-1A563CB4AC89}" type="slidenum">
              <a:rPr lang="en-US" altLang="zh-CN"/>
              <a:pPr>
                <a:defRPr/>
              </a:pPr>
              <a:t>‹#›</a:t>
            </a:fld>
            <a:endParaRPr lang="en-US" altLang="zh-CN"/>
          </a:p>
        </p:txBody>
      </p:sp>
      <p:pic>
        <p:nvPicPr>
          <p:cNvPr id="2" name="Picture 2" descr="C:\Users\yfwang\Desktop\2734803_145312024_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0"/>
            <a:ext cx="2610595" cy="253816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5963" rtl="0" eaLnBrk="0" fontAlgn="base" hangingPunct="0">
        <a:spcBef>
          <a:spcPct val="0"/>
        </a:spcBef>
        <a:spcAft>
          <a:spcPct val="0"/>
        </a:spcAft>
        <a:defRPr sz="21800">
          <a:solidFill>
            <a:schemeClr val="tx2"/>
          </a:solidFill>
          <a:latin typeface="+mj-lt"/>
          <a:ea typeface="+mj-ea"/>
          <a:cs typeface="+mj-cs"/>
        </a:defRPr>
      </a:lvl1pPr>
      <a:lvl2pPr algn="ctr" defTabSz="4525963" rtl="0" eaLnBrk="0" fontAlgn="base" hangingPunct="0">
        <a:spcBef>
          <a:spcPct val="0"/>
        </a:spcBef>
        <a:spcAft>
          <a:spcPct val="0"/>
        </a:spcAft>
        <a:defRPr sz="21800">
          <a:solidFill>
            <a:schemeClr val="tx2"/>
          </a:solidFill>
          <a:latin typeface="Arial" charset="0"/>
          <a:ea typeface="宋体" pitchFamily="2" charset="-122"/>
        </a:defRPr>
      </a:lvl2pPr>
      <a:lvl3pPr algn="ctr" defTabSz="4525963" rtl="0" eaLnBrk="0" fontAlgn="base" hangingPunct="0">
        <a:spcBef>
          <a:spcPct val="0"/>
        </a:spcBef>
        <a:spcAft>
          <a:spcPct val="0"/>
        </a:spcAft>
        <a:defRPr sz="21800">
          <a:solidFill>
            <a:schemeClr val="tx2"/>
          </a:solidFill>
          <a:latin typeface="Arial" charset="0"/>
          <a:ea typeface="宋体" pitchFamily="2" charset="-122"/>
        </a:defRPr>
      </a:lvl3pPr>
      <a:lvl4pPr algn="ctr" defTabSz="4525963" rtl="0" eaLnBrk="0" fontAlgn="base" hangingPunct="0">
        <a:spcBef>
          <a:spcPct val="0"/>
        </a:spcBef>
        <a:spcAft>
          <a:spcPct val="0"/>
        </a:spcAft>
        <a:defRPr sz="21800">
          <a:solidFill>
            <a:schemeClr val="tx2"/>
          </a:solidFill>
          <a:latin typeface="Arial" charset="0"/>
          <a:ea typeface="宋体" pitchFamily="2" charset="-122"/>
        </a:defRPr>
      </a:lvl4pPr>
      <a:lvl5pPr algn="ctr" defTabSz="4525963" rtl="0" eaLnBrk="0" fontAlgn="base" hangingPunct="0">
        <a:spcBef>
          <a:spcPct val="0"/>
        </a:spcBef>
        <a:spcAft>
          <a:spcPct val="0"/>
        </a:spcAft>
        <a:defRPr sz="21800">
          <a:solidFill>
            <a:schemeClr val="tx2"/>
          </a:solidFill>
          <a:latin typeface="Arial" charset="0"/>
          <a:ea typeface="宋体" pitchFamily="2" charset="-122"/>
        </a:defRPr>
      </a:lvl5pPr>
      <a:lvl6pPr marL="457200" algn="ctr" defTabSz="4525963" rtl="0" fontAlgn="base">
        <a:spcBef>
          <a:spcPct val="0"/>
        </a:spcBef>
        <a:spcAft>
          <a:spcPct val="0"/>
        </a:spcAft>
        <a:defRPr sz="21800">
          <a:solidFill>
            <a:schemeClr val="tx2"/>
          </a:solidFill>
          <a:latin typeface="Arial" charset="0"/>
          <a:ea typeface="宋体" pitchFamily="2" charset="-122"/>
        </a:defRPr>
      </a:lvl6pPr>
      <a:lvl7pPr marL="914400" algn="ctr" defTabSz="4525963" rtl="0" fontAlgn="base">
        <a:spcBef>
          <a:spcPct val="0"/>
        </a:spcBef>
        <a:spcAft>
          <a:spcPct val="0"/>
        </a:spcAft>
        <a:defRPr sz="21800">
          <a:solidFill>
            <a:schemeClr val="tx2"/>
          </a:solidFill>
          <a:latin typeface="Arial" charset="0"/>
          <a:ea typeface="宋体" pitchFamily="2" charset="-122"/>
        </a:defRPr>
      </a:lvl7pPr>
      <a:lvl8pPr marL="1371600" algn="ctr" defTabSz="4525963" rtl="0" fontAlgn="base">
        <a:spcBef>
          <a:spcPct val="0"/>
        </a:spcBef>
        <a:spcAft>
          <a:spcPct val="0"/>
        </a:spcAft>
        <a:defRPr sz="21800">
          <a:solidFill>
            <a:schemeClr val="tx2"/>
          </a:solidFill>
          <a:latin typeface="Arial" charset="0"/>
          <a:ea typeface="宋体" pitchFamily="2" charset="-122"/>
        </a:defRPr>
      </a:lvl8pPr>
      <a:lvl9pPr marL="1828800" algn="ctr" defTabSz="4525963" rtl="0" fontAlgn="base">
        <a:spcBef>
          <a:spcPct val="0"/>
        </a:spcBef>
        <a:spcAft>
          <a:spcPct val="0"/>
        </a:spcAft>
        <a:defRPr sz="21800">
          <a:solidFill>
            <a:schemeClr val="tx2"/>
          </a:solidFill>
          <a:latin typeface="Arial" charset="0"/>
          <a:ea typeface="宋体" pitchFamily="2" charset="-122"/>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8238" indent="-1414463" algn="l" defTabSz="4525963" rtl="0" eaLnBrk="0" fontAlgn="base" hangingPunct="0">
        <a:spcBef>
          <a:spcPct val="20000"/>
        </a:spcBef>
        <a:spcAft>
          <a:spcPct val="0"/>
        </a:spcAft>
        <a:buChar char="–"/>
        <a:defRPr sz="13900">
          <a:solidFill>
            <a:schemeClr val="tx1"/>
          </a:solidFill>
          <a:latin typeface="+mn-lt"/>
          <a:ea typeface="+mn-ea"/>
        </a:defRPr>
      </a:lvl2pPr>
      <a:lvl3pPr marL="5657850" indent="-1131888" algn="l" defTabSz="4525963" rtl="0" eaLnBrk="0" fontAlgn="base" hangingPunct="0">
        <a:spcBef>
          <a:spcPct val="20000"/>
        </a:spcBef>
        <a:spcAft>
          <a:spcPct val="0"/>
        </a:spcAft>
        <a:buChar char="•"/>
        <a:defRPr sz="11900">
          <a:solidFill>
            <a:schemeClr val="tx1"/>
          </a:solidFill>
          <a:latin typeface="+mn-lt"/>
          <a:ea typeface="+mn-ea"/>
        </a:defRPr>
      </a:lvl3pPr>
      <a:lvl4pPr marL="7921625" indent="-1131888" algn="l" defTabSz="4525963" rtl="0" eaLnBrk="0" fontAlgn="base" hangingPunct="0">
        <a:spcBef>
          <a:spcPct val="20000"/>
        </a:spcBef>
        <a:spcAft>
          <a:spcPct val="0"/>
        </a:spcAft>
        <a:buChar char="–"/>
        <a:defRPr sz="9900">
          <a:solidFill>
            <a:schemeClr val="tx1"/>
          </a:solidFill>
          <a:latin typeface="+mn-lt"/>
          <a:ea typeface="+mn-ea"/>
        </a:defRPr>
      </a:lvl4pPr>
      <a:lvl5pPr marL="10183813" indent="-1131888" algn="l" defTabSz="4525963" rtl="0" eaLnBrk="0" fontAlgn="base" hangingPunct="0">
        <a:spcBef>
          <a:spcPct val="20000"/>
        </a:spcBef>
        <a:spcAft>
          <a:spcPct val="0"/>
        </a:spcAft>
        <a:buChar char="»"/>
        <a:defRPr sz="9900">
          <a:solidFill>
            <a:schemeClr val="tx1"/>
          </a:solidFill>
          <a:latin typeface="+mn-lt"/>
          <a:ea typeface="+mn-ea"/>
        </a:defRPr>
      </a:lvl5pPr>
      <a:lvl6pPr marL="10641013" indent="-1131888" algn="l" defTabSz="4525963" rtl="0" fontAlgn="base">
        <a:spcBef>
          <a:spcPct val="20000"/>
        </a:spcBef>
        <a:spcAft>
          <a:spcPct val="0"/>
        </a:spcAft>
        <a:buChar char="»"/>
        <a:defRPr sz="9900">
          <a:solidFill>
            <a:schemeClr val="tx1"/>
          </a:solidFill>
          <a:latin typeface="+mn-lt"/>
          <a:ea typeface="+mn-ea"/>
        </a:defRPr>
      </a:lvl6pPr>
      <a:lvl7pPr marL="11098213" indent="-1131888" algn="l" defTabSz="4525963" rtl="0" fontAlgn="base">
        <a:spcBef>
          <a:spcPct val="20000"/>
        </a:spcBef>
        <a:spcAft>
          <a:spcPct val="0"/>
        </a:spcAft>
        <a:buChar char="»"/>
        <a:defRPr sz="9900">
          <a:solidFill>
            <a:schemeClr val="tx1"/>
          </a:solidFill>
          <a:latin typeface="+mn-lt"/>
          <a:ea typeface="+mn-ea"/>
        </a:defRPr>
      </a:lvl7pPr>
      <a:lvl8pPr marL="11555413" indent="-1131888" algn="l" defTabSz="4525963" rtl="0" fontAlgn="base">
        <a:spcBef>
          <a:spcPct val="20000"/>
        </a:spcBef>
        <a:spcAft>
          <a:spcPct val="0"/>
        </a:spcAft>
        <a:buChar char="»"/>
        <a:defRPr sz="9900">
          <a:solidFill>
            <a:schemeClr val="tx1"/>
          </a:solidFill>
          <a:latin typeface="+mn-lt"/>
          <a:ea typeface="+mn-ea"/>
        </a:defRPr>
      </a:lvl8pPr>
      <a:lvl9pPr marL="12012613" indent="-1131888" algn="l" defTabSz="4525963" rtl="0" fontAlgn="base">
        <a:spcBef>
          <a:spcPct val="20000"/>
        </a:spcBef>
        <a:spcAft>
          <a:spcPct val="0"/>
        </a:spcAft>
        <a:buChar char="»"/>
        <a:defRPr sz="9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514475" y="1714500"/>
            <a:ext cx="27251025" cy="713422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4475" y="9988550"/>
            <a:ext cx="27251025" cy="282511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514475" y="39676388"/>
            <a:ext cx="7064375" cy="2279650"/>
          </a:xfrm>
          <a:prstGeom prst="rect">
            <a:avLst/>
          </a:prstGeom>
        </p:spPr>
        <p:txBody>
          <a:bodyPr vert="horz" lIns="91440" tIns="45720" rIns="91440" bIns="45720" rtlCol="0" anchor="ctr"/>
          <a:lstStyle>
            <a:lvl1pPr algn="l">
              <a:defRPr sz="1200">
                <a:solidFill>
                  <a:schemeClr val="tx1">
                    <a:tint val="75000"/>
                  </a:schemeClr>
                </a:solidFill>
              </a:defRPr>
            </a:lvl1pPr>
          </a:lstStyle>
          <a:p>
            <a:fld id="{7635F8AC-CF37-4718-AA86-3CA805827AE6}" type="datetimeFigureOut">
              <a:rPr lang="zh-CN" altLang="en-US" smtClean="0"/>
              <a:t>2011/10/23</a:t>
            </a:fld>
            <a:endParaRPr lang="zh-CN" altLang="en-US"/>
          </a:p>
        </p:txBody>
      </p:sp>
      <p:sp>
        <p:nvSpPr>
          <p:cNvPr id="5" name="页脚占位符 4"/>
          <p:cNvSpPr>
            <a:spLocks noGrp="1"/>
          </p:cNvSpPr>
          <p:nvPr>
            <p:ph type="ftr" sz="quarter" idx="3"/>
          </p:nvPr>
        </p:nvSpPr>
        <p:spPr>
          <a:xfrm>
            <a:off x="10345738" y="39676388"/>
            <a:ext cx="9588500" cy="22796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1701125" y="39676388"/>
            <a:ext cx="7064375" cy="2279650"/>
          </a:xfrm>
          <a:prstGeom prst="rect">
            <a:avLst/>
          </a:prstGeom>
        </p:spPr>
        <p:txBody>
          <a:bodyPr vert="horz" lIns="91440" tIns="45720" rIns="91440" bIns="45720" rtlCol="0" anchor="ctr"/>
          <a:lstStyle>
            <a:lvl1pPr algn="r">
              <a:defRPr sz="1200">
                <a:solidFill>
                  <a:schemeClr val="tx1">
                    <a:tint val="75000"/>
                  </a:schemeClr>
                </a:solidFill>
              </a:defRPr>
            </a:lvl1pPr>
          </a:lstStyle>
          <a:p>
            <a:fld id="{79789BE7-E9E0-49BE-BF66-02C8FA88968C}" type="slidenum">
              <a:rPr lang="zh-CN" altLang="en-US" smtClean="0"/>
              <a:t>‹#›</a:t>
            </a:fld>
            <a:endParaRPr lang="zh-CN" altLang="en-US"/>
          </a:p>
        </p:txBody>
      </p:sp>
    </p:spTree>
    <p:extLst>
      <p:ext uri="{BB962C8B-B14F-4D97-AF65-F5344CB8AC3E}">
        <p14:creationId xmlns:p14="http://schemas.microsoft.com/office/powerpoint/2010/main" val="3631828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tif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43"/>
          <p:cNvSpPr>
            <a:spLocks noChangeArrowheads="1"/>
          </p:cNvSpPr>
          <p:nvPr/>
        </p:nvSpPr>
        <p:spPr bwMode="auto">
          <a:xfrm>
            <a:off x="18338695" y="31757182"/>
            <a:ext cx="11658708" cy="10259254"/>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smtClean="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sp>
        <p:nvSpPr>
          <p:cNvPr id="30" name="圆角矩形 43"/>
          <p:cNvSpPr>
            <a:spLocks noChangeArrowheads="1"/>
          </p:cNvSpPr>
          <p:nvPr/>
        </p:nvSpPr>
        <p:spPr bwMode="auto">
          <a:xfrm>
            <a:off x="18244183" y="17371814"/>
            <a:ext cx="11369412" cy="13321480"/>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smtClean="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grpSp>
        <p:nvGrpSpPr>
          <p:cNvPr id="2" name="组合 1"/>
          <p:cNvGrpSpPr/>
          <p:nvPr/>
        </p:nvGrpSpPr>
        <p:grpSpPr>
          <a:xfrm>
            <a:off x="1026419" y="3114230"/>
            <a:ext cx="28364220" cy="13559152"/>
            <a:chOff x="1242443" y="3186238"/>
            <a:chExt cx="28364220" cy="16790997"/>
          </a:xfrm>
        </p:grpSpPr>
        <p:sp>
          <p:nvSpPr>
            <p:cNvPr id="3" name="圆角矩形 43"/>
            <p:cNvSpPr>
              <a:spLocks noChangeArrowheads="1"/>
            </p:cNvSpPr>
            <p:nvPr/>
          </p:nvSpPr>
          <p:spPr bwMode="auto">
            <a:xfrm>
              <a:off x="1242443" y="3186238"/>
              <a:ext cx="28364220" cy="16633848"/>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sp>
          <p:nvSpPr>
            <p:cNvPr id="7" name="TextBox 6"/>
            <p:cNvSpPr txBox="1"/>
            <p:nvPr/>
          </p:nvSpPr>
          <p:spPr>
            <a:xfrm>
              <a:off x="19928043" y="3984785"/>
              <a:ext cx="9572692" cy="15992450"/>
            </a:xfrm>
            <a:prstGeom prst="rect">
              <a:avLst/>
            </a:prstGeom>
            <a:noFill/>
          </p:spPr>
          <p:txBody>
            <a:bodyPr wrap="square" rtlCol="0">
              <a:spAutoFit/>
            </a:bodyPr>
            <a:lstStyle/>
            <a:p>
              <a:pPr eaLnBrk="1" hangingPunct="1">
                <a:lnSpc>
                  <a:spcPct val="80000"/>
                </a:lnSpc>
                <a:spcBef>
                  <a:spcPct val="20000"/>
                </a:spcBef>
                <a:buFont typeface="Arial" charset="0"/>
                <a:buNone/>
              </a:pPr>
              <a:endParaRPr lang="en-US" altLang="zh-CN" sz="5400" dirty="0" smtClean="0">
                <a:latin typeface="Times New Roman" pitchFamily="18" charset="0"/>
                <a:cs typeface="Times New Roman" pitchFamily="18" charset="0"/>
              </a:endParaRPr>
            </a:p>
            <a:p>
              <a:pPr eaLnBrk="1" hangingPunct="1">
                <a:lnSpc>
                  <a:spcPct val="150000"/>
                </a:lnSpc>
                <a:spcBef>
                  <a:spcPct val="20000"/>
                </a:spcBef>
                <a:buFont typeface="Arial" charset="0"/>
                <a:buNone/>
              </a:pPr>
              <a:r>
                <a:rPr lang="zh-CN" altLang="en-US" sz="4000" dirty="0" smtClean="0">
                  <a:latin typeface="华文楷体" pitchFamily="2" charset="-122"/>
                  <a:ea typeface="华文楷体" pitchFamily="2" charset="-122"/>
                  <a:cs typeface="Times New Roman" pitchFamily="18" charset="0"/>
                </a:rPr>
                <a:t>在国家科技攻关计划项目 “</a:t>
              </a:r>
              <a:r>
                <a:rPr lang="zh-CN" altLang="en-US" sz="4000" b="1" dirty="0" smtClean="0">
                  <a:latin typeface="华文楷体" pitchFamily="2" charset="-122"/>
                  <a:ea typeface="华文楷体" pitchFamily="2" charset="-122"/>
                  <a:cs typeface="Times New Roman" pitchFamily="18" charset="0"/>
                </a:rPr>
                <a:t>无人机航空遥感系统</a:t>
              </a:r>
              <a:r>
                <a:rPr lang="zh-CN" altLang="en-US" sz="4000" dirty="0" smtClean="0">
                  <a:latin typeface="华文楷体" pitchFamily="2" charset="-122"/>
                  <a:ea typeface="华文楷体" pitchFamily="2" charset="-122"/>
                  <a:cs typeface="Times New Roman" pitchFamily="18" charset="0"/>
                </a:rPr>
                <a:t>” 的支持下，北京大学与中国贵州航空工业</a:t>
              </a:r>
              <a:r>
                <a:rPr lang="en-US" sz="4000" dirty="0" smtClean="0">
                  <a:latin typeface="华文楷体" pitchFamily="2" charset="-122"/>
                  <a:ea typeface="华文楷体" pitchFamily="2" charset="-122"/>
                  <a:cs typeface="Times New Roman" pitchFamily="18" charset="0"/>
                </a:rPr>
                <a:t>(</a:t>
              </a:r>
              <a:r>
                <a:rPr lang="zh-CN" altLang="en-US" sz="4000" dirty="0" smtClean="0">
                  <a:latin typeface="华文楷体" pitchFamily="2" charset="-122"/>
                  <a:ea typeface="华文楷体" pitchFamily="2" charset="-122"/>
                  <a:cs typeface="Times New Roman" pitchFamily="18" charset="0"/>
                </a:rPr>
                <a:t>集团</a:t>
              </a:r>
              <a:r>
                <a:rPr lang="en-US" sz="4000" dirty="0" smtClean="0">
                  <a:latin typeface="华文楷体" pitchFamily="2" charset="-122"/>
                  <a:ea typeface="华文楷体" pitchFamily="2" charset="-122"/>
                  <a:cs typeface="Times New Roman" pitchFamily="18" charset="0"/>
                </a:rPr>
                <a:t>)</a:t>
              </a:r>
              <a:r>
                <a:rPr lang="zh-CN" altLang="en-US" sz="4000" dirty="0" smtClean="0">
                  <a:latin typeface="华文楷体" pitchFamily="2" charset="-122"/>
                  <a:ea typeface="华文楷体" pitchFamily="2" charset="-122"/>
                  <a:cs typeface="Times New Roman" pitchFamily="18" charset="0"/>
                </a:rPr>
                <a:t>有限公司联合研制的中国第一个高端多用途无人机遥感系统在贵州省安顺市黄果树机场首飞实验成功，标志着中国无人机对地观测技术跨入</a:t>
              </a:r>
              <a:r>
                <a:rPr lang="zh-CN" altLang="en-US" sz="4000" b="1" dirty="0" smtClean="0">
                  <a:latin typeface="华文楷体" pitchFamily="2" charset="-122"/>
                  <a:ea typeface="华文楷体" pitchFamily="2" charset="-122"/>
                  <a:cs typeface="Times New Roman" pitchFamily="18" charset="0"/>
                </a:rPr>
                <a:t>世界先进行列</a:t>
              </a:r>
              <a:r>
                <a:rPr lang="zh-CN" altLang="en-US" sz="4000" dirty="0" smtClean="0">
                  <a:latin typeface="华文楷体" pitchFamily="2" charset="-122"/>
                  <a:ea typeface="华文楷体" pitchFamily="2" charset="-122"/>
                  <a:cs typeface="Times New Roman" pitchFamily="18" charset="0"/>
                </a:rPr>
                <a:t>。</a:t>
              </a:r>
              <a:endParaRPr lang="en-US" altLang="zh-CN" sz="4000" dirty="0" smtClean="0">
                <a:latin typeface="华文楷体" pitchFamily="2" charset="-122"/>
                <a:ea typeface="华文楷体" pitchFamily="2" charset="-122"/>
                <a:cs typeface="Times New Roman" pitchFamily="18" charset="0"/>
              </a:endParaRPr>
            </a:p>
            <a:p>
              <a:pPr>
                <a:lnSpc>
                  <a:spcPct val="150000"/>
                </a:lnSpc>
                <a:spcBef>
                  <a:spcPct val="20000"/>
                </a:spcBef>
              </a:pPr>
              <a:r>
                <a:rPr lang="zh-CN" altLang="en-US" sz="4000" dirty="0" smtClean="0">
                  <a:latin typeface="华文楷体" pitchFamily="2" charset="-122"/>
                  <a:ea typeface="华文楷体" pitchFamily="2" charset="-122"/>
                  <a:cs typeface="Times New Roman" pitchFamily="18" charset="0"/>
                </a:rPr>
                <a:t>该项目成功地建立了无人机遥感运营基地建设与产学研合作模式，获得教育部科技发展中心颁发的</a:t>
              </a:r>
              <a:r>
                <a:rPr lang="en-US" sz="4000" dirty="0" smtClean="0">
                  <a:latin typeface="华文楷体" pitchFamily="2" charset="-122"/>
                  <a:ea typeface="华文楷体" pitchFamily="2" charset="-122"/>
                  <a:cs typeface="Times New Roman" pitchFamily="18" charset="0"/>
                </a:rPr>
                <a:t>“2006</a:t>
              </a:r>
              <a:r>
                <a:rPr lang="zh-CN" altLang="en-US" sz="4000" dirty="0" smtClean="0">
                  <a:latin typeface="华文楷体" pitchFamily="2" charset="-122"/>
                  <a:ea typeface="华文楷体" pitchFamily="2" charset="-122"/>
                  <a:cs typeface="Times New Roman" pitchFamily="18" charset="0"/>
                </a:rPr>
                <a:t>中国高校</a:t>
              </a:r>
              <a:r>
                <a:rPr lang="en-US" sz="4000" dirty="0" smtClean="0">
                  <a:latin typeface="华文楷体" pitchFamily="2" charset="-122"/>
                  <a:ea typeface="华文楷体" pitchFamily="2" charset="-122"/>
                  <a:cs typeface="Times New Roman" pitchFamily="18" charset="0"/>
                </a:rPr>
                <a:t>-</a:t>
              </a:r>
              <a:r>
                <a:rPr lang="zh-CN" altLang="en-US" sz="4000" dirty="0" smtClean="0">
                  <a:latin typeface="华文楷体" pitchFamily="2" charset="-122"/>
                  <a:ea typeface="华文楷体" pitchFamily="2" charset="-122"/>
                  <a:cs typeface="Times New Roman" pitchFamily="18" charset="0"/>
                </a:rPr>
                <a:t>大型企业合作科技创新十大案例</a:t>
              </a:r>
              <a:r>
                <a:rPr lang="en-US" sz="4000" dirty="0" smtClean="0">
                  <a:latin typeface="华文楷体" pitchFamily="2" charset="-122"/>
                  <a:ea typeface="华文楷体" pitchFamily="2" charset="-122"/>
                  <a:cs typeface="Times New Roman" pitchFamily="18" charset="0"/>
                </a:rPr>
                <a:t>”</a:t>
              </a:r>
              <a:r>
                <a:rPr lang="zh-CN" altLang="en-US" sz="4000" dirty="0" smtClean="0">
                  <a:latin typeface="华文楷体" pitchFamily="2" charset="-122"/>
                  <a:ea typeface="华文楷体" pitchFamily="2" charset="-122"/>
                  <a:cs typeface="Times New Roman" pitchFamily="18" charset="0"/>
                </a:rPr>
                <a:t>荣誉证书，</a:t>
              </a:r>
              <a:r>
                <a:rPr lang="en-US" sz="4000" dirty="0" smtClean="0">
                  <a:latin typeface="华文楷体" pitchFamily="2" charset="-122"/>
                  <a:ea typeface="华文楷体" pitchFamily="2" charset="-122"/>
                  <a:cs typeface="Times New Roman" pitchFamily="18" charset="0"/>
                </a:rPr>
                <a:t>2008</a:t>
              </a:r>
              <a:r>
                <a:rPr lang="zh-CN" altLang="en-US" sz="4000" dirty="0" smtClean="0">
                  <a:latin typeface="华文楷体" pitchFamily="2" charset="-122"/>
                  <a:ea typeface="华文楷体" pitchFamily="2" charset="-122"/>
                  <a:cs typeface="Times New Roman" pitchFamily="18" charset="0"/>
                </a:rPr>
                <a:t>年获得国家测绘科技进步二等奖（第</a:t>
              </a:r>
              <a:r>
                <a:rPr lang="en-US" sz="4000" dirty="0" smtClean="0">
                  <a:latin typeface="华文楷体" pitchFamily="2" charset="-122"/>
                  <a:ea typeface="华文楷体" pitchFamily="2" charset="-122"/>
                  <a:cs typeface="Times New Roman" pitchFamily="18" charset="0"/>
                </a:rPr>
                <a:t>1</a:t>
              </a:r>
              <a:r>
                <a:rPr lang="zh-CN" altLang="en-US" sz="4000" dirty="0" smtClean="0">
                  <a:latin typeface="华文楷体" pitchFamily="2" charset="-122"/>
                  <a:ea typeface="华文楷体" pitchFamily="2" charset="-122"/>
                  <a:cs typeface="Times New Roman" pitchFamily="18" charset="0"/>
                </a:rPr>
                <a:t>名）。</a:t>
              </a:r>
            </a:p>
            <a:p>
              <a:pPr eaLnBrk="1" hangingPunct="1">
                <a:lnSpc>
                  <a:spcPct val="80000"/>
                </a:lnSpc>
                <a:spcBef>
                  <a:spcPct val="20000"/>
                </a:spcBef>
                <a:buFont typeface="Arial" charset="0"/>
                <a:buNone/>
              </a:pPr>
              <a:endParaRPr lang="en-US" altLang="zh-CN" sz="5400" dirty="0" smtClean="0">
                <a:latin typeface="Times New Roman" pitchFamily="18" charset="0"/>
                <a:cs typeface="Times New Roman" pitchFamily="18" charset="0"/>
              </a:endParaRPr>
            </a:p>
          </p:txBody>
        </p:sp>
      </p:grpSp>
      <p:sp>
        <p:nvSpPr>
          <p:cNvPr id="6" name="圆角矩形 43"/>
          <p:cNvSpPr>
            <a:spLocks noChangeArrowheads="1"/>
          </p:cNvSpPr>
          <p:nvPr/>
        </p:nvSpPr>
        <p:spPr bwMode="auto">
          <a:xfrm>
            <a:off x="666379" y="17326227"/>
            <a:ext cx="17065896" cy="13367067"/>
          </a:xfrm>
          <a:prstGeom prst="roundRect">
            <a:avLst>
              <a:gd name="adj" fmla="val 3014"/>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endParaRPr lang="en-US" altLang="zh-CN" sz="4800" dirty="0" smtClean="0"/>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pPr defTabSz="4525963"/>
            <a:endParaRPr lang="en-US" altLang="zh-CN" sz="5400" dirty="0" smtClean="0">
              <a:latin typeface="Calibri" pitchFamily="34" charset="0"/>
            </a:endParaRPr>
          </a:p>
          <a:p>
            <a:endParaRPr lang="en-US" altLang="zh-CN" sz="5400" dirty="0" smtClean="0">
              <a:latin typeface="+mn-ea"/>
              <a:ea typeface="+mn-ea"/>
            </a:endParaRPr>
          </a:p>
          <a:p>
            <a:endParaRPr lang="en-US" altLang="zh-CN" sz="5400" dirty="0" smtClean="0">
              <a:latin typeface="+mn-ea"/>
              <a:ea typeface="+mn-ea"/>
            </a:endParaRPr>
          </a:p>
          <a:p>
            <a:pPr defTabSz="4525963"/>
            <a:endParaRPr lang="zh-CN" altLang="en-US" sz="3500" dirty="0"/>
          </a:p>
        </p:txBody>
      </p:sp>
      <p:sp>
        <p:nvSpPr>
          <p:cNvPr id="10" name="圆角矩形 43"/>
          <p:cNvSpPr>
            <a:spLocks noChangeArrowheads="1"/>
          </p:cNvSpPr>
          <p:nvPr/>
        </p:nvSpPr>
        <p:spPr bwMode="auto">
          <a:xfrm>
            <a:off x="654787" y="31773414"/>
            <a:ext cx="17077488" cy="10243023"/>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smtClean="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sp>
        <p:nvSpPr>
          <p:cNvPr id="19" name="TextBox 18"/>
          <p:cNvSpPr txBox="1"/>
          <p:nvPr/>
        </p:nvSpPr>
        <p:spPr>
          <a:xfrm>
            <a:off x="23189745" y="21539567"/>
            <a:ext cx="184731" cy="646331"/>
          </a:xfrm>
          <a:prstGeom prst="rect">
            <a:avLst/>
          </a:prstGeom>
          <a:noFill/>
        </p:spPr>
        <p:txBody>
          <a:bodyPr wrap="none" rtlCol="0">
            <a:spAutoFit/>
          </a:bodyPr>
          <a:lstStyle/>
          <a:p>
            <a:pPr lvl="0" algn="ctr"/>
            <a:endParaRPr lang="en-US" altLang="zh-CN" sz="3600" b="1" dirty="0">
              <a:solidFill>
                <a:srgbClr val="000000"/>
              </a:solidFill>
              <a:latin typeface="微软雅黑" pitchFamily="34" charset="-122"/>
              <a:ea typeface="微软雅黑" pitchFamily="34" charset="-122"/>
            </a:endParaRPr>
          </a:p>
        </p:txBody>
      </p:sp>
      <p:pic>
        <p:nvPicPr>
          <p:cNvPr id="16" name="图片 15"/>
          <p:cNvPicPr/>
          <p:nvPr/>
        </p:nvPicPr>
        <p:blipFill>
          <a:blip r:embed="rId2"/>
          <a:srcRect/>
          <a:stretch>
            <a:fillRect/>
          </a:stretch>
        </p:blipFill>
        <p:spPr bwMode="auto">
          <a:xfrm>
            <a:off x="1281015" y="3473324"/>
            <a:ext cx="18288128" cy="12787402"/>
          </a:xfrm>
          <a:prstGeom prst="rect">
            <a:avLst/>
          </a:prstGeom>
          <a:noFill/>
          <a:ln w="9525">
            <a:noFill/>
            <a:miter lim="800000"/>
            <a:headEnd/>
            <a:tailEnd/>
          </a:ln>
        </p:spPr>
      </p:pic>
      <p:grpSp>
        <p:nvGrpSpPr>
          <p:cNvPr id="21" name="组合 5"/>
          <p:cNvGrpSpPr/>
          <p:nvPr/>
        </p:nvGrpSpPr>
        <p:grpSpPr>
          <a:xfrm>
            <a:off x="18985665" y="17371814"/>
            <a:ext cx="9115762" cy="4778281"/>
            <a:chOff x="371345" y="1183989"/>
            <a:chExt cx="7127875" cy="3062287"/>
          </a:xfrm>
        </p:grpSpPr>
        <p:pic>
          <p:nvPicPr>
            <p:cNvPr id="23" name="Picture 6" descr="QQ工具栏截屏未命名"/>
            <p:cNvPicPr>
              <a:picLocks noChangeAspect="1" noChangeArrowheads="1"/>
            </p:cNvPicPr>
            <p:nvPr/>
          </p:nvPicPr>
          <p:blipFill>
            <a:blip r:embed="rId3"/>
            <a:srcRect/>
            <a:stretch>
              <a:fillRect/>
            </a:stretch>
          </p:blipFill>
          <p:spPr bwMode="auto">
            <a:xfrm>
              <a:off x="371345" y="1183989"/>
              <a:ext cx="7127875" cy="3062287"/>
            </a:xfrm>
            <a:prstGeom prst="rect">
              <a:avLst/>
            </a:prstGeom>
            <a:noFill/>
            <a:ln w="9525">
              <a:solidFill>
                <a:schemeClr val="tx1"/>
              </a:solidFill>
              <a:miter lim="800000"/>
              <a:headEnd/>
              <a:tailEnd/>
            </a:ln>
          </p:spPr>
        </p:pic>
        <p:sp>
          <p:nvSpPr>
            <p:cNvPr id="24" name="TextBox 23"/>
            <p:cNvSpPr txBox="1"/>
            <p:nvPr/>
          </p:nvSpPr>
          <p:spPr bwMode="auto">
            <a:xfrm>
              <a:off x="728535" y="1541179"/>
              <a:ext cx="4629794" cy="338554"/>
            </a:xfrm>
            <a:prstGeom prst="rect">
              <a:avLst/>
            </a:prstGeom>
            <a:solidFill>
              <a:schemeClr val="bg2"/>
            </a:solidFill>
          </p:spPr>
          <p:txBody>
            <a:bodyPr wrap="none">
              <a:spAutoFit/>
            </a:bodyPr>
            <a:lstStyle/>
            <a:p>
              <a:pPr>
                <a:defRPr/>
              </a:pPr>
              <a:r>
                <a:rPr lang="en-US" altLang="en-US" sz="1600" dirty="0">
                  <a:latin typeface="+mj-ea"/>
                  <a:ea typeface="+mj-ea"/>
                </a:rPr>
                <a:t>PUMSIP</a:t>
              </a:r>
              <a:r>
                <a:rPr lang="zh-CN" altLang="en-US" sz="1600" dirty="0">
                  <a:latin typeface="+mj-ea"/>
                  <a:ea typeface="+mj-ea"/>
                </a:rPr>
                <a:t>处理得到</a:t>
              </a:r>
              <a:r>
                <a:rPr lang="zh-CN" altLang="en-US" sz="1600" dirty="0" smtClean="0">
                  <a:latin typeface="+mj-ea"/>
                  <a:ea typeface="+mj-ea"/>
                </a:rPr>
                <a:t>的</a:t>
              </a:r>
              <a:r>
                <a:rPr lang="en-US" altLang="zh-CN" sz="1600" dirty="0" smtClean="0">
                  <a:latin typeface="+mj-ea"/>
                  <a:ea typeface="+mj-ea"/>
                </a:rPr>
                <a:t>SAR</a:t>
              </a:r>
              <a:r>
                <a:rPr lang="zh-CN" altLang="en-US" sz="1600" dirty="0" smtClean="0">
                  <a:latin typeface="+mj-ea"/>
                  <a:ea typeface="+mj-ea"/>
                </a:rPr>
                <a:t>扫描</a:t>
              </a:r>
              <a:r>
                <a:rPr lang="en-US" altLang="en-US" sz="1600" dirty="0">
                  <a:latin typeface="+mj-ea"/>
                  <a:ea typeface="+mj-ea"/>
                </a:rPr>
                <a:t>-</a:t>
              </a:r>
              <a:r>
                <a:rPr lang="zh-CN" altLang="en-US" sz="1600" dirty="0" smtClean="0">
                  <a:latin typeface="+mj-ea"/>
                  <a:ea typeface="+mj-ea"/>
                </a:rPr>
                <a:t>扫描模式数据干涉图</a:t>
              </a:r>
              <a:endParaRPr lang="zh-CN" altLang="en-US" sz="1600" dirty="0">
                <a:latin typeface="+mj-ea"/>
                <a:ea typeface="+mj-ea"/>
              </a:endParaRPr>
            </a:p>
          </p:txBody>
        </p:sp>
      </p:grpSp>
      <p:grpSp>
        <p:nvGrpSpPr>
          <p:cNvPr id="25" name="组合 8"/>
          <p:cNvGrpSpPr/>
          <p:nvPr/>
        </p:nvGrpSpPr>
        <p:grpSpPr>
          <a:xfrm>
            <a:off x="18984174" y="22366788"/>
            <a:ext cx="8738186" cy="4798114"/>
            <a:chOff x="5557844" y="3122925"/>
            <a:chExt cx="3323411" cy="1933575"/>
          </a:xfrm>
        </p:grpSpPr>
        <p:pic>
          <p:nvPicPr>
            <p:cNvPr id="26" name="Picture 9" descr="Snap2副本"/>
            <p:cNvPicPr>
              <a:picLocks noChangeAspect="1" noChangeArrowheads="1"/>
            </p:cNvPicPr>
            <p:nvPr/>
          </p:nvPicPr>
          <p:blipFill>
            <a:blip r:embed="rId4"/>
            <a:srcRect/>
            <a:stretch>
              <a:fillRect/>
            </a:stretch>
          </p:blipFill>
          <p:spPr bwMode="auto">
            <a:xfrm>
              <a:off x="5568143" y="3122925"/>
              <a:ext cx="3313112" cy="1933575"/>
            </a:xfrm>
            <a:prstGeom prst="rect">
              <a:avLst/>
            </a:prstGeom>
            <a:noFill/>
            <a:ln w="9525">
              <a:solidFill>
                <a:schemeClr val="tx1"/>
              </a:solidFill>
              <a:miter lim="800000"/>
              <a:headEnd/>
              <a:tailEnd/>
            </a:ln>
          </p:spPr>
        </p:pic>
        <p:sp>
          <p:nvSpPr>
            <p:cNvPr id="27" name="TextBox 26"/>
            <p:cNvSpPr txBox="1"/>
            <p:nvPr/>
          </p:nvSpPr>
          <p:spPr bwMode="auto">
            <a:xfrm>
              <a:off x="5557844" y="3157538"/>
              <a:ext cx="3289098" cy="291047"/>
            </a:xfrm>
            <a:prstGeom prst="rect">
              <a:avLst/>
            </a:prstGeom>
            <a:solidFill>
              <a:schemeClr val="bg2"/>
            </a:solidFill>
          </p:spPr>
          <p:txBody>
            <a:bodyPr wrap="square">
              <a:spAutoFit/>
            </a:bodyPr>
            <a:lstStyle/>
            <a:p>
              <a:pPr algn="ctr">
                <a:defRPr/>
              </a:pPr>
              <a:r>
                <a:rPr lang="zh-CN" altLang="en-US" sz="1600" dirty="0" smtClean="0">
                  <a:latin typeface="+mj-ea"/>
                  <a:ea typeface="+mj-ea"/>
                </a:rPr>
                <a:t>传统方法得到的条</a:t>
              </a:r>
              <a:r>
                <a:rPr lang="zh-CN" altLang="en-US" sz="1600" dirty="0">
                  <a:latin typeface="+mj-ea"/>
                  <a:ea typeface="+mj-ea"/>
                </a:rPr>
                <a:t>带</a:t>
              </a:r>
              <a:r>
                <a:rPr lang="en-US" sz="1600" dirty="0">
                  <a:latin typeface="+mj-ea"/>
                  <a:ea typeface="+mj-ea"/>
                </a:rPr>
                <a:t>-</a:t>
              </a:r>
              <a:r>
                <a:rPr lang="zh-CN" altLang="en-US" sz="1600" dirty="0">
                  <a:latin typeface="+mj-ea"/>
                  <a:ea typeface="+mj-ea"/>
                </a:rPr>
                <a:t>条带模式</a:t>
              </a:r>
              <a:r>
                <a:rPr lang="zh-CN" altLang="en-US" sz="1600" dirty="0" smtClean="0">
                  <a:latin typeface="+mj-ea"/>
                  <a:ea typeface="+mj-ea"/>
                </a:rPr>
                <a:t>干涉图</a:t>
              </a:r>
              <a:endParaRPr lang="zh-CN" altLang="en-US" sz="1600" dirty="0">
                <a:latin typeface="+mj-ea"/>
                <a:ea typeface="+mj-ea"/>
              </a:endParaRPr>
            </a:p>
          </p:txBody>
        </p:sp>
      </p:grpSp>
      <p:sp>
        <p:nvSpPr>
          <p:cNvPr id="28" name="TextBox 27"/>
          <p:cNvSpPr txBox="1"/>
          <p:nvPr/>
        </p:nvSpPr>
        <p:spPr>
          <a:xfrm>
            <a:off x="18244184" y="27451187"/>
            <a:ext cx="11110390" cy="3170099"/>
          </a:xfrm>
          <a:prstGeom prst="rect">
            <a:avLst/>
          </a:prstGeom>
          <a:noFill/>
        </p:spPr>
        <p:txBody>
          <a:bodyPr wrap="square" rtlCol="0">
            <a:spAutoFit/>
          </a:bodyPr>
          <a:lstStyle/>
          <a:p>
            <a:pPr indent="271463" algn="just"/>
            <a:r>
              <a:rPr lang="zh-CN" altLang="en-US" sz="4000" dirty="0">
                <a:latin typeface="华文楷体" pitchFamily="2" charset="-122"/>
                <a:ea typeface="华文楷体" pitchFamily="2" charset="-122"/>
                <a:cs typeface="Times New Roman" pitchFamily="18" charset="0"/>
              </a:rPr>
              <a:t>新疆于田</a:t>
            </a:r>
            <a:r>
              <a:rPr lang="en-US" altLang="zh-CN" sz="4000" dirty="0">
                <a:latin typeface="华文楷体" pitchFamily="2" charset="-122"/>
                <a:ea typeface="华文楷体" pitchFamily="2" charset="-122"/>
                <a:cs typeface="Times New Roman" pitchFamily="18" charset="0"/>
              </a:rPr>
              <a:t>2008</a:t>
            </a:r>
            <a:r>
              <a:rPr lang="zh-CN" altLang="en-US" sz="4000" dirty="0">
                <a:latin typeface="华文楷体" pitchFamily="2" charset="-122"/>
                <a:ea typeface="华文楷体" pitchFamily="2" charset="-122"/>
                <a:cs typeface="Times New Roman" pitchFamily="18" charset="0"/>
              </a:rPr>
              <a:t>年</a:t>
            </a:r>
            <a:r>
              <a:rPr lang="en-US" altLang="zh-CN" sz="4000" dirty="0">
                <a:latin typeface="华文楷体" pitchFamily="2" charset="-122"/>
                <a:ea typeface="华文楷体" pitchFamily="2" charset="-122"/>
                <a:cs typeface="Times New Roman" pitchFamily="18" charset="0"/>
              </a:rPr>
              <a:t>3</a:t>
            </a:r>
            <a:r>
              <a:rPr lang="zh-CN" altLang="en-US" sz="4000" dirty="0">
                <a:latin typeface="华文楷体" pitchFamily="2" charset="-122"/>
                <a:ea typeface="华文楷体" pitchFamily="2" charset="-122"/>
                <a:cs typeface="Times New Roman" pitchFamily="18" charset="0"/>
              </a:rPr>
              <a:t>月</a:t>
            </a:r>
            <a:r>
              <a:rPr lang="en-US" altLang="zh-CN" sz="4000" dirty="0">
                <a:latin typeface="华文楷体" pitchFamily="2" charset="-122"/>
                <a:ea typeface="华文楷体" pitchFamily="2" charset="-122"/>
                <a:cs typeface="Times New Roman" pitchFamily="18" charset="0"/>
              </a:rPr>
              <a:t>21</a:t>
            </a:r>
            <a:r>
              <a:rPr lang="zh-CN" altLang="en-US" sz="4000" dirty="0">
                <a:latin typeface="华文楷体" pitchFamily="2" charset="-122"/>
                <a:ea typeface="华文楷体" pitchFamily="2" charset="-122"/>
                <a:cs typeface="Times New Roman" pitchFamily="18" charset="0"/>
              </a:rPr>
              <a:t>日发生</a:t>
            </a:r>
            <a:r>
              <a:rPr lang="en-US" altLang="zh-CN" sz="4000" dirty="0">
                <a:latin typeface="华文楷体" pitchFamily="2" charset="-122"/>
                <a:ea typeface="华文楷体" pitchFamily="2" charset="-122"/>
                <a:cs typeface="Times New Roman" pitchFamily="18" charset="0"/>
              </a:rPr>
              <a:t>7.1</a:t>
            </a:r>
            <a:r>
              <a:rPr lang="zh-CN" altLang="en-US" sz="4000" dirty="0">
                <a:latin typeface="华文楷体" pitchFamily="2" charset="-122"/>
                <a:ea typeface="华文楷体" pitchFamily="2" charset="-122"/>
                <a:cs typeface="Times New Roman" pitchFamily="18" charset="0"/>
              </a:rPr>
              <a:t>级地震</a:t>
            </a:r>
            <a:r>
              <a:rPr lang="zh-CN" altLang="en-US" sz="4000" dirty="0" smtClean="0">
                <a:latin typeface="华文楷体" pitchFamily="2" charset="-122"/>
                <a:ea typeface="华文楷体" pitchFamily="2" charset="-122"/>
                <a:cs typeface="Times New Roman" pitchFamily="18" charset="0"/>
              </a:rPr>
              <a:t>。左图是利用两</a:t>
            </a:r>
            <a:r>
              <a:rPr lang="zh-CN" altLang="en-US" sz="4000" dirty="0">
                <a:latin typeface="华文楷体" pitchFamily="2" charset="-122"/>
                <a:ea typeface="华文楷体" pitchFamily="2" charset="-122"/>
                <a:cs typeface="Times New Roman" pitchFamily="18" charset="0"/>
              </a:rPr>
              <a:t>景</a:t>
            </a:r>
            <a:r>
              <a:rPr lang="en-US" altLang="zh-CN" sz="4000" dirty="0" err="1">
                <a:latin typeface="华文楷体" pitchFamily="2" charset="-122"/>
                <a:ea typeface="华文楷体" pitchFamily="2" charset="-122"/>
                <a:cs typeface="Times New Roman" pitchFamily="18" charset="0"/>
              </a:rPr>
              <a:t>Envisat</a:t>
            </a:r>
            <a:r>
              <a:rPr lang="en-US" altLang="zh-CN" sz="4000" dirty="0">
                <a:latin typeface="华文楷体" pitchFamily="2" charset="-122"/>
                <a:ea typeface="华文楷体" pitchFamily="2" charset="-122"/>
                <a:cs typeface="Times New Roman" pitchFamily="18" charset="0"/>
              </a:rPr>
              <a:t> </a:t>
            </a:r>
            <a:r>
              <a:rPr lang="en-US" altLang="en-US" sz="4000" dirty="0">
                <a:latin typeface="华文楷体" pitchFamily="2" charset="-122"/>
                <a:ea typeface="华文楷体" pitchFamily="2" charset="-122"/>
                <a:cs typeface="Times New Roman" pitchFamily="18" charset="0"/>
              </a:rPr>
              <a:t> ASAR </a:t>
            </a:r>
            <a:r>
              <a:rPr lang="zh-CN" altLang="en-US" sz="4000" dirty="0" smtClean="0">
                <a:latin typeface="华文楷体" pitchFamily="2" charset="-122"/>
                <a:ea typeface="华文楷体" pitchFamily="2" charset="-122"/>
                <a:cs typeface="Times New Roman" pitchFamily="18" charset="0"/>
              </a:rPr>
              <a:t>的条带式差分干涉结果，上图是采用</a:t>
            </a:r>
            <a:r>
              <a:rPr lang="en-US" altLang="zh-CN" sz="4000" dirty="0" smtClean="0">
                <a:latin typeface="华文楷体" pitchFamily="2" charset="-122"/>
                <a:ea typeface="华文楷体" pitchFamily="2" charset="-122"/>
                <a:cs typeface="Times New Roman" pitchFamily="18" charset="0"/>
              </a:rPr>
              <a:t>PUMSIP</a:t>
            </a:r>
            <a:r>
              <a:rPr lang="zh-CN" altLang="en-US" sz="4000" dirty="0" smtClean="0">
                <a:latin typeface="华文楷体" pitchFamily="2" charset="-122"/>
                <a:ea typeface="华文楷体" pitchFamily="2" charset="-122"/>
                <a:cs typeface="Times New Roman" pitchFamily="18" charset="0"/>
              </a:rPr>
              <a:t>软件处理得到的</a:t>
            </a:r>
            <a:r>
              <a:rPr lang="en-US" altLang="en-US" sz="4000" dirty="0" smtClean="0">
                <a:latin typeface="华文楷体" pitchFamily="2" charset="-122"/>
                <a:ea typeface="华文楷体" pitchFamily="2" charset="-122"/>
                <a:cs typeface="Times New Roman" pitchFamily="18" charset="0"/>
              </a:rPr>
              <a:t>WS</a:t>
            </a:r>
            <a:r>
              <a:rPr lang="zh-CN" altLang="en-US" sz="4000" dirty="0" smtClean="0">
                <a:latin typeface="华文楷体" pitchFamily="2" charset="-122"/>
                <a:ea typeface="华文楷体" pitchFamily="2" charset="-122"/>
                <a:cs typeface="Times New Roman" pitchFamily="18" charset="0"/>
              </a:rPr>
              <a:t>模式差分干涉结果。相比前者，后者能获得时间上一致、空间范围更大的地表形变信息。</a:t>
            </a:r>
            <a:endParaRPr lang="zh-CN" altLang="en-US" sz="4000" dirty="0">
              <a:latin typeface="华文楷体" pitchFamily="2" charset="-122"/>
              <a:ea typeface="华文楷体" pitchFamily="2" charset="-122"/>
              <a:cs typeface="Times New Roman" pitchFamily="18" charset="0"/>
            </a:endParaRPr>
          </a:p>
        </p:txBody>
      </p:sp>
      <p:sp>
        <p:nvSpPr>
          <p:cNvPr id="29" name="TextBox 28"/>
          <p:cNvSpPr txBox="1"/>
          <p:nvPr/>
        </p:nvSpPr>
        <p:spPr>
          <a:xfrm>
            <a:off x="1026419" y="17951559"/>
            <a:ext cx="16201800" cy="11310789"/>
          </a:xfrm>
          <a:prstGeom prst="rect">
            <a:avLst/>
          </a:prstGeom>
          <a:noFill/>
        </p:spPr>
        <p:txBody>
          <a:bodyPr wrap="square" rtlCol="0">
            <a:spAutoFit/>
          </a:bodyPr>
          <a:lstStyle/>
          <a:p>
            <a:pPr algn="just">
              <a:lnSpc>
                <a:spcPct val="150000"/>
              </a:lnSpc>
            </a:pPr>
            <a:r>
              <a:rPr lang="zh-CN" altLang="en-US" sz="5400" b="1" dirty="0">
                <a:latin typeface="华文楷体" pitchFamily="2" charset="-122"/>
                <a:ea typeface="华文楷体" pitchFamily="2" charset="-122"/>
              </a:rPr>
              <a:t>多模式</a:t>
            </a:r>
            <a:r>
              <a:rPr lang="en-US" altLang="zh-CN" sz="5400" b="1" dirty="0">
                <a:latin typeface="华文楷体" pitchFamily="2" charset="-122"/>
                <a:ea typeface="华文楷体" pitchFamily="2" charset="-122"/>
              </a:rPr>
              <a:t>SAR</a:t>
            </a:r>
            <a:r>
              <a:rPr lang="zh-CN" altLang="en-US" sz="5400" b="1" dirty="0">
                <a:latin typeface="华文楷体" pitchFamily="2" charset="-122"/>
                <a:ea typeface="华文楷体" pitchFamily="2" charset="-122"/>
              </a:rPr>
              <a:t>干涉处理与</a:t>
            </a:r>
            <a:r>
              <a:rPr lang="zh-CN" altLang="en-US" sz="5400" b="1" dirty="0" smtClean="0">
                <a:latin typeface="华文楷体" pitchFamily="2" charset="-122"/>
                <a:ea typeface="华文楷体" pitchFamily="2" charset="-122"/>
              </a:rPr>
              <a:t>应用</a:t>
            </a:r>
            <a:endParaRPr lang="en-US" altLang="zh-CN" sz="5400" b="1" dirty="0" smtClean="0">
              <a:latin typeface="华文楷体" pitchFamily="2" charset="-122"/>
              <a:ea typeface="华文楷体" pitchFamily="2" charset="-122"/>
            </a:endParaRPr>
          </a:p>
          <a:p>
            <a:pPr algn="just"/>
            <a:endParaRPr lang="en-US" altLang="zh-CN" sz="5400" dirty="0" smtClean="0">
              <a:latin typeface="Times New Roman" pitchFamily="18" charset="0"/>
              <a:cs typeface="Times New Roman" pitchFamily="18" charset="0"/>
            </a:endParaRPr>
          </a:p>
          <a:p>
            <a:pPr algn="just">
              <a:lnSpc>
                <a:spcPct val="150000"/>
              </a:lnSpc>
            </a:pPr>
            <a:r>
              <a:rPr lang="zh-CN" altLang="en-US" sz="4400" dirty="0" smtClean="0">
                <a:latin typeface="华文楷体" pitchFamily="2" charset="-122"/>
                <a:ea typeface="华文楷体" pitchFamily="2" charset="-122"/>
                <a:cs typeface="Times New Roman" pitchFamily="18" charset="0"/>
              </a:rPr>
              <a:t>北京大学</a:t>
            </a:r>
            <a:r>
              <a:rPr lang="zh-CN" altLang="en-US" sz="4400" dirty="0">
                <a:latin typeface="华文楷体" pitchFamily="2" charset="-122"/>
                <a:ea typeface="华文楷体" pitchFamily="2" charset="-122"/>
                <a:cs typeface="Times New Roman" pitchFamily="18" charset="0"/>
              </a:rPr>
              <a:t>多模式</a:t>
            </a:r>
            <a:r>
              <a:rPr lang="en-US" sz="4400" dirty="0">
                <a:latin typeface="华文楷体" pitchFamily="2" charset="-122"/>
                <a:ea typeface="华文楷体" pitchFamily="2" charset="-122"/>
                <a:cs typeface="Times New Roman" pitchFamily="18" charset="0"/>
              </a:rPr>
              <a:t>SAR</a:t>
            </a:r>
            <a:r>
              <a:rPr lang="zh-CN" altLang="en-US" sz="4400" dirty="0">
                <a:latin typeface="华文楷体" pitchFamily="2" charset="-122"/>
                <a:ea typeface="华文楷体" pitchFamily="2" charset="-122"/>
                <a:cs typeface="Times New Roman" pitchFamily="18" charset="0"/>
              </a:rPr>
              <a:t>干涉处理软件（</a:t>
            </a:r>
            <a:r>
              <a:rPr lang="en-US" sz="4400" dirty="0">
                <a:latin typeface="华文楷体" pitchFamily="2" charset="-122"/>
                <a:ea typeface="华文楷体" pitchFamily="2" charset="-122"/>
                <a:cs typeface="Times New Roman" pitchFamily="18" charset="0"/>
              </a:rPr>
              <a:t>PUMSIP</a:t>
            </a:r>
            <a:r>
              <a:rPr lang="zh-CN" altLang="en-US" sz="4400" dirty="0">
                <a:latin typeface="华文楷体" pitchFamily="2" charset="-122"/>
                <a:ea typeface="华文楷体" pitchFamily="2" charset="-122"/>
                <a:cs typeface="Times New Roman" pitchFamily="18" charset="0"/>
              </a:rPr>
              <a:t>），是国家</a:t>
            </a:r>
            <a:r>
              <a:rPr lang="en-US" sz="4400" dirty="0">
                <a:latin typeface="华文楷体" pitchFamily="2" charset="-122"/>
                <a:ea typeface="华文楷体" pitchFamily="2" charset="-122"/>
                <a:cs typeface="Times New Roman" pitchFamily="18" charset="0"/>
              </a:rPr>
              <a:t>863</a:t>
            </a:r>
            <a:r>
              <a:rPr lang="zh-CN" altLang="en-US" sz="4400" dirty="0">
                <a:latin typeface="华文楷体" pitchFamily="2" charset="-122"/>
                <a:ea typeface="华文楷体" pitchFamily="2" charset="-122"/>
                <a:cs typeface="Times New Roman" pitchFamily="18" charset="0"/>
              </a:rPr>
              <a:t>计划资助课题“多模式</a:t>
            </a:r>
            <a:r>
              <a:rPr lang="en-US" sz="4400" dirty="0">
                <a:latin typeface="华文楷体" pitchFamily="2" charset="-122"/>
                <a:ea typeface="华文楷体" pitchFamily="2" charset="-122"/>
                <a:cs typeface="Times New Roman" pitchFamily="18" charset="0"/>
              </a:rPr>
              <a:t>SAR</a:t>
            </a:r>
            <a:r>
              <a:rPr lang="zh-CN" altLang="en-US" sz="4400" dirty="0">
                <a:latin typeface="华文楷体" pitchFamily="2" charset="-122"/>
                <a:ea typeface="华文楷体" pitchFamily="2" charset="-122"/>
                <a:cs typeface="Times New Roman" pitchFamily="18" charset="0"/>
              </a:rPr>
              <a:t>干涉处理技术研究与应用”的主要成果之一。它是在美国</a:t>
            </a:r>
            <a:r>
              <a:rPr lang="en-US" sz="4400" dirty="0">
                <a:latin typeface="华文楷体" pitchFamily="2" charset="-122"/>
                <a:ea typeface="华文楷体" pitchFamily="2" charset="-122"/>
                <a:cs typeface="Times New Roman" pitchFamily="18" charset="0"/>
              </a:rPr>
              <a:t>JPL</a:t>
            </a:r>
            <a:r>
              <a:rPr lang="zh-CN" altLang="en-US" sz="4400" dirty="0">
                <a:latin typeface="华文楷体" pitchFamily="2" charset="-122"/>
                <a:ea typeface="华文楷体" pitchFamily="2" charset="-122"/>
                <a:cs typeface="Times New Roman" pitchFamily="18" charset="0"/>
              </a:rPr>
              <a:t>重复轨道</a:t>
            </a:r>
            <a:r>
              <a:rPr lang="en-US" sz="4400" dirty="0" err="1">
                <a:latin typeface="华文楷体" pitchFamily="2" charset="-122"/>
                <a:ea typeface="华文楷体" pitchFamily="2" charset="-122"/>
                <a:cs typeface="Times New Roman" pitchFamily="18" charset="0"/>
              </a:rPr>
              <a:t>InSAR</a:t>
            </a:r>
            <a:r>
              <a:rPr lang="zh-CN" altLang="en-US" sz="4400" dirty="0">
                <a:latin typeface="华文楷体" pitchFamily="2" charset="-122"/>
                <a:ea typeface="华文楷体" pitchFamily="2" charset="-122"/>
                <a:cs typeface="Times New Roman" pitchFamily="18" charset="0"/>
              </a:rPr>
              <a:t>处理软件</a:t>
            </a:r>
            <a:r>
              <a:rPr lang="en-US" sz="4400" dirty="0">
                <a:latin typeface="华文楷体" pitchFamily="2" charset="-122"/>
                <a:ea typeface="华文楷体" pitchFamily="2" charset="-122"/>
                <a:cs typeface="Times New Roman" pitchFamily="18" charset="0"/>
              </a:rPr>
              <a:t>ROI_PAC</a:t>
            </a:r>
            <a:r>
              <a:rPr lang="zh-CN" altLang="en-US" sz="4400" dirty="0">
                <a:latin typeface="华文楷体" pitchFamily="2" charset="-122"/>
                <a:ea typeface="华文楷体" pitchFamily="2" charset="-122"/>
                <a:cs typeface="Times New Roman" pitchFamily="18" charset="0"/>
              </a:rPr>
              <a:t>的基础上开发的，能够输入</a:t>
            </a:r>
            <a:r>
              <a:rPr lang="en-US" sz="4400" dirty="0" err="1">
                <a:latin typeface="华文楷体" pitchFamily="2" charset="-122"/>
                <a:ea typeface="华文楷体" pitchFamily="2" charset="-122"/>
                <a:cs typeface="Times New Roman" pitchFamily="18" charset="0"/>
              </a:rPr>
              <a:t>Envisat</a:t>
            </a:r>
            <a:r>
              <a:rPr lang="en-US" sz="4400" dirty="0">
                <a:latin typeface="华文楷体" pitchFamily="2" charset="-122"/>
                <a:ea typeface="华文楷体" pitchFamily="2" charset="-122"/>
                <a:cs typeface="Times New Roman" pitchFamily="18" charset="0"/>
              </a:rPr>
              <a:t> ASAR</a:t>
            </a:r>
            <a:r>
              <a:rPr lang="zh-CN" altLang="en-US" sz="4400" dirty="0">
                <a:latin typeface="华文楷体" pitchFamily="2" charset="-122"/>
                <a:ea typeface="华文楷体" pitchFamily="2" charset="-122"/>
                <a:cs typeface="Times New Roman" pitchFamily="18" charset="0"/>
              </a:rPr>
              <a:t>和</a:t>
            </a:r>
            <a:r>
              <a:rPr lang="en-US" sz="4400" dirty="0">
                <a:latin typeface="华文楷体" pitchFamily="2" charset="-122"/>
                <a:ea typeface="华文楷体" pitchFamily="2" charset="-122"/>
                <a:cs typeface="Times New Roman" pitchFamily="18" charset="0"/>
              </a:rPr>
              <a:t>ALOS PALSAR</a:t>
            </a:r>
            <a:r>
              <a:rPr lang="zh-CN" altLang="en-US" sz="4400" dirty="0">
                <a:latin typeface="华文楷体" pitchFamily="2" charset="-122"/>
                <a:ea typeface="华文楷体" pitchFamily="2" charset="-122"/>
                <a:cs typeface="Times New Roman" pitchFamily="18" charset="0"/>
              </a:rPr>
              <a:t>等卫星的原始信号数据，具有多模式</a:t>
            </a:r>
            <a:r>
              <a:rPr lang="en-US" sz="4400" dirty="0">
                <a:latin typeface="华文楷体" pitchFamily="2" charset="-122"/>
                <a:ea typeface="华文楷体" pitchFamily="2" charset="-122"/>
                <a:cs typeface="Times New Roman" pitchFamily="18" charset="0"/>
              </a:rPr>
              <a:t>SAR</a:t>
            </a:r>
            <a:r>
              <a:rPr lang="zh-CN" altLang="en-US" sz="4400" dirty="0">
                <a:latin typeface="华文楷体" pitchFamily="2" charset="-122"/>
                <a:ea typeface="华文楷体" pitchFamily="2" charset="-122"/>
                <a:cs typeface="Times New Roman" pitchFamily="18" charset="0"/>
              </a:rPr>
              <a:t>数据干涉和差分干涉处理功能，可生成单视复数影像、干涉图、数字高程模型、差分干涉图、形变图等多种产品。软件中部分处理模块源码已在</a:t>
            </a:r>
            <a:r>
              <a:rPr lang="en-US" sz="4400" dirty="0">
                <a:latin typeface="华文楷体" pitchFamily="2" charset="-122"/>
                <a:ea typeface="华文楷体" pitchFamily="2" charset="-122"/>
                <a:cs typeface="Times New Roman" pitchFamily="18" charset="0"/>
              </a:rPr>
              <a:t>ROI_PAC</a:t>
            </a:r>
            <a:r>
              <a:rPr lang="zh-CN" altLang="en-US" sz="4400" dirty="0">
                <a:latin typeface="华文楷体" pitchFamily="2" charset="-122"/>
                <a:ea typeface="华文楷体" pitchFamily="2" charset="-122"/>
                <a:cs typeface="Times New Roman" pitchFamily="18" charset="0"/>
              </a:rPr>
              <a:t>官方网站上发布，它拓展了原有</a:t>
            </a:r>
            <a:r>
              <a:rPr lang="en-US" sz="4400" dirty="0">
                <a:latin typeface="华文楷体" pitchFamily="2" charset="-122"/>
                <a:ea typeface="华文楷体" pitchFamily="2" charset="-122"/>
                <a:cs typeface="Times New Roman" pitchFamily="18" charset="0"/>
              </a:rPr>
              <a:t>ROI_PAC</a:t>
            </a:r>
            <a:r>
              <a:rPr lang="zh-CN" altLang="en-US" sz="4400" dirty="0">
                <a:latin typeface="华文楷体" pitchFamily="2" charset="-122"/>
                <a:ea typeface="华文楷体" pitchFamily="2" charset="-122"/>
                <a:cs typeface="Times New Roman" pitchFamily="18" charset="0"/>
              </a:rPr>
              <a:t>软件单一</a:t>
            </a:r>
            <a:r>
              <a:rPr lang="en-US" altLang="zh-CN" sz="4400" dirty="0">
                <a:latin typeface="华文楷体" pitchFamily="2" charset="-122"/>
                <a:ea typeface="华文楷体" pitchFamily="2" charset="-122"/>
                <a:cs typeface="Times New Roman" pitchFamily="18" charset="0"/>
              </a:rPr>
              <a:t>SAR</a:t>
            </a:r>
            <a:r>
              <a:rPr lang="zh-CN" altLang="en-US" sz="4400" dirty="0">
                <a:latin typeface="华文楷体" pitchFamily="2" charset="-122"/>
                <a:ea typeface="华文楷体" pitchFamily="2" charset="-122"/>
                <a:cs typeface="Times New Roman" pitchFamily="18" charset="0"/>
              </a:rPr>
              <a:t>条带模式数据的干涉处理功能，目前已被国内外十多家研究机构下载与使用</a:t>
            </a:r>
            <a:r>
              <a:rPr lang="zh-CN" altLang="en-US" sz="4000" dirty="0">
                <a:latin typeface="华文楷体" pitchFamily="2" charset="-122"/>
                <a:ea typeface="华文楷体" pitchFamily="2" charset="-122"/>
                <a:cs typeface="Times New Roman" pitchFamily="18" charset="0"/>
              </a:rPr>
              <a:t>。</a:t>
            </a:r>
          </a:p>
        </p:txBody>
      </p:sp>
      <p:sp>
        <p:nvSpPr>
          <p:cNvPr id="4" name="TextBox 3"/>
          <p:cNvSpPr txBox="1"/>
          <p:nvPr/>
        </p:nvSpPr>
        <p:spPr>
          <a:xfrm>
            <a:off x="1026419" y="33573614"/>
            <a:ext cx="16201800" cy="8120877"/>
          </a:xfrm>
          <a:prstGeom prst="rect">
            <a:avLst/>
          </a:prstGeom>
          <a:noFill/>
        </p:spPr>
        <p:txBody>
          <a:bodyPr wrap="square" rtlCol="0">
            <a:spAutoFit/>
          </a:bodyPr>
          <a:lstStyle/>
          <a:p>
            <a:pPr>
              <a:lnSpc>
                <a:spcPct val="150000"/>
              </a:lnSpc>
            </a:pPr>
            <a:r>
              <a:rPr lang="zh-CN" altLang="en-US" sz="4400" dirty="0" smtClean="0">
                <a:latin typeface="华文楷体" pitchFamily="2" charset="-122"/>
                <a:ea typeface="华文楷体" pitchFamily="2" charset="-122"/>
              </a:rPr>
              <a:t>高空间分辨率图像的信息处理是应用的关键之一，我们在高分辨率图像的面向对象分析方法研究中取得了一系列成果</a:t>
            </a:r>
            <a:r>
              <a:rPr lang="zh-CN" altLang="en-US" sz="4400" dirty="0">
                <a:latin typeface="华文楷体" pitchFamily="2" charset="-122"/>
                <a:ea typeface="华文楷体" pitchFamily="2" charset="-122"/>
              </a:rPr>
              <a:t>。</a:t>
            </a:r>
            <a:r>
              <a:rPr lang="zh-CN" altLang="en-US" sz="4400" dirty="0" smtClean="0">
                <a:latin typeface="华文楷体" pitchFamily="2" charset="-122"/>
                <a:ea typeface="华文楷体" pitchFamily="2" charset="-122"/>
              </a:rPr>
              <a:t>提出的一种基于形态学变换的多层次图像分割方法，</a:t>
            </a:r>
            <a:r>
              <a:rPr lang="zh-CN" altLang="en-US" sz="4400" dirty="0">
                <a:latin typeface="华文楷体" pitchFamily="2" charset="-122"/>
                <a:ea typeface="华文楷体" pitchFamily="2" charset="-122"/>
              </a:rPr>
              <a:t>可</a:t>
            </a:r>
            <a:r>
              <a:rPr lang="zh-CN" altLang="en-US" sz="4400" dirty="0" smtClean="0">
                <a:latin typeface="华文楷体" pitchFamily="2" charset="-122"/>
                <a:ea typeface="华文楷体" pitchFamily="2" charset="-122"/>
              </a:rPr>
              <a:t>生成有</a:t>
            </a:r>
            <a:r>
              <a:rPr lang="zh-CN" altLang="en-US" sz="4400" dirty="0">
                <a:latin typeface="华文楷体" pitchFamily="2" charset="-122"/>
                <a:ea typeface="华文楷体" pitchFamily="2" charset="-122"/>
              </a:rPr>
              <a:t>层次包含</a:t>
            </a:r>
            <a:r>
              <a:rPr lang="zh-CN" altLang="en-US" sz="4400" dirty="0" smtClean="0">
                <a:latin typeface="华文楷体" pitchFamily="2" charset="-122"/>
                <a:ea typeface="华文楷体" pitchFamily="2" charset="-122"/>
              </a:rPr>
              <a:t>关系的多尺度分割</a:t>
            </a:r>
            <a:r>
              <a:rPr lang="zh-CN" altLang="en-US" sz="4400" dirty="0">
                <a:latin typeface="华文楷体" pitchFamily="2" charset="-122"/>
                <a:ea typeface="华文楷体" pitchFamily="2" charset="-122"/>
              </a:rPr>
              <a:t>结果，</a:t>
            </a:r>
            <a:r>
              <a:rPr lang="zh-CN" altLang="en-US" sz="4400" dirty="0" smtClean="0">
                <a:latin typeface="华文楷体" pitchFamily="2" charset="-122"/>
                <a:ea typeface="华文楷体" pitchFamily="2" charset="-122"/>
              </a:rPr>
              <a:t>在某些性能方面优于目前广泛采用的图像分割方法，成果发表在</a:t>
            </a:r>
            <a:r>
              <a:rPr lang="en-US" altLang="zh-CN" sz="4400" dirty="0" smtClean="0">
                <a:latin typeface="华文楷体" pitchFamily="2" charset="-122"/>
                <a:ea typeface="华文楷体" pitchFamily="2" charset="-122"/>
                <a:cs typeface="Times New Roman" pitchFamily="18" charset="0"/>
              </a:rPr>
              <a:t>IEEE J-STARS</a:t>
            </a:r>
            <a:r>
              <a:rPr lang="zh-CN" altLang="en-US" sz="4400" dirty="0" smtClean="0">
                <a:latin typeface="华文楷体" pitchFamily="2" charset="-122"/>
                <a:ea typeface="华文楷体" pitchFamily="2" charset="-122"/>
                <a:cs typeface="Times New Roman" pitchFamily="18" charset="0"/>
              </a:rPr>
              <a:t>（</a:t>
            </a:r>
            <a:r>
              <a:rPr lang="en-US" altLang="zh-CN" sz="4400" dirty="0" smtClean="0">
                <a:latin typeface="华文楷体" pitchFamily="2" charset="-122"/>
                <a:ea typeface="华文楷体" pitchFamily="2" charset="-122"/>
                <a:cs typeface="Times New Roman" pitchFamily="18" charset="0"/>
              </a:rPr>
              <a:t>Journal </a:t>
            </a:r>
            <a:r>
              <a:rPr lang="en-US" altLang="zh-CN" sz="4400" dirty="0">
                <a:latin typeface="华文楷体" pitchFamily="2" charset="-122"/>
                <a:ea typeface="华文楷体" pitchFamily="2" charset="-122"/>
                <a:cs typeface="Times New Roman" pitchFamily="18" charset="0"/>
              </a:rPr>
              <a:t>of Selected Topics in Applied Earth Observations and Remote Sensing</a:t>
            </a:r>
            <a:r>
              <a:rPr lang="zh-CN" altLang="en-US" sz="4400" dirty="0" smtClean="0">
                <a:latin typeface="华文楷体" pitchFamily="2" charset="-122"/>
                <a:ea typeface="华文楷体" pitchFamily="2" charset="-122"/>
                <a:cs typeface="Times New Roman" pitchFamily="18" charset="0"/>
              </a:rPr>
              <a:t>）</a:t>
            </a:r>
            <a:r>
              <a:rPr lang="en-US" altLang="zh-CN" sz="4400" dirty="0" smtClean="0">
                <a:latin typeface="华文楷体" pitchFamily="2" charset="-122"/>
                <a:ea typeface="华文楷体" pitchFamily="2" charset="-122"/>
                <a:cs typeface="Times New Roman" pitchFamily="18" charset="0"/>
              </a:rPr>
              <a:t>(2011, 4(1),103-116)</a:t>
            </a:r>
            <a:r>
              <a:rPr lang="zh-CN" altLang="en-US" sz="4400" dirty="0" smtClean="0">
                <a:latin typeface="华文楷体" pitchFamily="2" charset="-122"/>
                <a:ea typeface="华文楷体" pitchFamily="2" charset="-122"/>
                <a:cs typeface="Times New Roman" pitchFamily="18" charset="0"/>
              </a:rPr>
              <a:t>，受到广泛关注。截止到</a:t>
            </a:r>
            <a:r>
              <a:rPr lang="en-US" altLang="zh-CN" sz="4400" dirty="0" smtClean="0">
                <a:latin typeface="华文楷体" pitchFamily="2" charset="-122"/>
                <a:ea typeface="华文楷体" pitchFamily="2" charset="-122"/>
                <a:cs typeface="Times New Roman" pitchFamily="18" charset="0"/>
              </a:rPr>
              <a:t>2011</a:t>
            </a:r>
            <a:r>
              <a:rPr lang="zh-CN" altLang="en-US" sz="4400" dirty="0" smtClean="0">
                <a:latin typeface="华文楷体" pitchFamily="2" charset="-122"/>
                <a:ea typeface="华文楷体" pitchFamily="2" charset="-122"/>
                <a:cs typeface="Times New Roman" pitchFamily="18" charset="0"/>
              </a:rPr>
              <a:t>年</a:t>
            </a:r>
            <a:r>
              <a:rPr lang="en-US" altLang="zh-CN" sz="4400" dirty="0" smtClean="0">
                <a:latin typeface="华文楷体" pitchFamily="2" charset="-122"/>
                <a:ea typeface="华文楷体" pitchFamily="2" charset="-122"/>
                <a:cs typeface="Times New Roman" pitchFamily="18" charset="0"/>
              </a:rPr>
              <a:t>8</a:t>
            </a:r>
            <a:r>
              <a:rPr lang="zh-CN" altLang="en-US" sz="4400" dirty="0" smtClean="0">
                <a:latin typeface="华文楷体" pitchFamily="2" charset="-122"/>
                <a:ea typeface="华文楷体" pitchFamily="2" charset="-122"/>
                <a:cs typeface="Times New Roman" pitchFamily="18" charset="0"/>
              </a:rPr>
              <a:t>月，该文章成为该刊物访问量最多的文章。</a:t>
            </a:r>
            <a:endParaRPr lang="zh-CN" altLang="en-US" sz="4400" dirty="0">
              <a:latin typeface="华文楷体" pitchFamily="2" charset="-122"/>
              <a:ea typeface="华文楷体" pitchFamily="2" charset="-122"/>
              <a:cs typeface="Times New Roman" pitchFamily="18" charset="0"/>
            </a:endParaRPr>
          </a:p>
        </p:txBody>
      </p:sp>
      <p:sp>
        <p:nvSpPr>
          <p:cNvPr id="5" name="TextBox 4"/>
          <p:cNvSpPr txBox="1"/>
          <p:nvPr/>
        </p:nvSpPr>
        <p:spPr>
          <a:xfrm>
            <a:off x="1530475" y="32205462"/>
            <a:ext cx="12529392" cy="923330"/>
          </a:xfrm>
          <a:prstGeom prst="rect">
            <a:avLst/>
          </a:prstGeom>
          <a:noFill/>
        </p:spPr>
        <p:txBody>
          <a:bodyPr wrap="square" rtlCol="0">
            <a:spAutoFit/>
          </a:bodyPr>
          <a:lstStyle/>
          <a:p>
            <a:r>
              <a:rPr lang="zh-CN" altLang="en-US" sz="5400" b="1" dirty="0" smtClean="0">
                <a:latin typeface="华文楷体" pitchFamily="2" charset="-122"/>
                <a:ea typeface="华文楷体" pitchFamily="2" charset="-122"/>
              </a:rPr>
              <a:t>多层次的高分辨率图像分割方法</a:t>
            </a:r>
            <a:endParaRPr lang="zh-CN" altLang="en-US" sz="5400" b="1" dirty="0">
              <a:latin typeface="华文楷体" pitchFamily="2" charset="-122"/>
              <a:ea typeface="华文楷体" pitchFamily="2" charset="-122"/>
            </a:endParaRPr>
          </a:p>
        </p:txBody>
      </p:sp>
      <p:pic>
        <p:nvPicPr>
          <p:cNvPr id="9" name="Picture 3" descr="D:\myfile\manuscript\09\JSTAR-EOGC2009\submission-2010\for-final-submission-accepted\figures\fig-3a.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42299" y="31757182"/>
            <a:ext cx="5320176" cy="47932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myfile\manuscript\09\JSTAR-EOGC2009\submission-2010\for-final-submission-accepted\figures\fig-3c.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82715" y="37265430"/>
            <a:ext cx="5294811" cy="47704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myfile\manuscript\09\JSTAR-EOGC2009\submission-2010\for-final-submission-accepted\figures\fig-3f.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40325" y="37294992"/>
            <a:ext cx="5273270" cy="47510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343542" y="33128792"/>
            <a:ext cx="5273270" cy="2554545"/>
          </a:xfrm>
          <a:prstGeom prst="rect">
            <a:avLst/>
          </a:prstGeom>
          <a:noFill/>
        </p:spPr>
        <p:txBody>
          <a:bodyPr wrap="square" rtlCol="0">
            <a:spAutoFit/>
          </a:bodyPr>
          <a:lstStyle/>
          <a:p>
            <a:r>
              <a:rPr lang="zh-CN" altLang="en-US" sz="4000" dirty="0" smtClean="0">
                <a:latin typeface="华文楷体" pitchFamily="2" charset="-122"/>
                <a:ea typeface="华文楷体" pitchFamily="2" charset="-122"/>
                <a:cs typeface="Times New Roman" pitchFamily="18" charset="0"/>
              </a:rPr>
              <a:t>高分辨率</a:t>
            </a:r>
            <a:r>
              <a:rPr lang="en-US" altLang="zh-CN" sz="4000" dirty="0" err="1" smtClean="0">
                <a:latin typeface="华文楷体" pitchFamily="2" charset="-122"/>
                <a:ea typeface="华文楷体" pitchFamily="2" charset="-122"/>
                <a:cs typeface="Times New Roman" pitchFamily="18" charset="0"/>
              </a:rPr>
              <a:t>Quickbird</a:t>
            </a:r>
            <a:r>
              <a:rPr lang="zh-CN" altLang="en-US" sz="4000" dirty="0" smtClean="0">
                <a:latin typeface="华文楷体" pitchFamily="2" charset="-122"/>
                <a:ea typeface="华文楷体" pitchFamily="2" charset="-122"/>
                <a:cs typeface="Times New Roman" pitchFamily="18" charset="0"/>
              </a:rPr>
              <a:t>图像（</a:t>
            </a:r>
            <a:r>
              <a:rPr lang="zh-CN" altLang="en-US" sz="4000" dirty="0">
                <a:latin typeface="华文楷体" pitchFamily="2" charset="-122"/>
                <a:ea typeface="华文楷体" pitchFamily="2" charset="-122"/>
                <a:cs typeface="Times New Roman" pitchFamily="18" charset="0"/>
              </a:rPr>
              <a:t>左</a:t>
            </a:r>
            <a:r>
              <a:rPr lang="zh-CN" altLang="en-US" sz="4000" dirty="0" smtClean="0">
                <a:latin typeface="华文楷体" pitchFamily="2" charset="-122"/>
                <a:ea typeface="华文楷体" pitchFamily="2" charset="-122"/>
                <a:cs typeface="Times New Roman" pitchFamily="18" charset="0"/>
              </a:rPr>
              <a:t>）及分割结果</a:t>
            </a:r>
            <a:r>
              <a:rPr lang="en-US" altLang="zh-CN" sz="4000" dirty="0" smtClean="0">
                <a:latin typeface="华文楷体" pitchFamily="2" charset="-122"/>
                <a:ea typeface="华文楷体" pitchFamily="2" charset="-122"/>
                <a:cs typeface="Times New Roman" pitchFamily="18" charset="0"/>
                <a:sym typeface="Wingdings" pitchFamily="2" charset="2"/>
              </a:rPr>
              <a:t>: (</a:t>
            </a:r>
            <a:r>
              <a:rPr lang="zh-CN" altLang="en-US" sz="4000" dirty="0" smtClean="0">
                <a:latin typeface="华文楷体" pitchFamily="2" charset="-122"/>
                <a:ea typeface="华文楷体" pitchFamily="2" charset="-122"/>
                <a:cs typeface="Times New Roman" pitchFamily="18" charset="0"/>
              </a:rPr>
              <a:t>左下）本研究提出的方法，（右下）</a:t>
            </a:r>
            <a:r>
              <a:rPr lang="en-US" altLang="zh-CN" sz="4000" dirty="0" err="1" smtClean="0">
                <a:latin typeface="华文楷体" pitchFamily="2" charset="-122"/>
                <a:ea typeface="华文楷体" pitchFamily="2" charset="-122"/>
                <a:cs typeface="Times New Roman" pitchFamily="18" charset="0"/>
              </a:rPr>
              <a:t>eCognition</a:t>
            </a:r>
            <a:r>
              <a:rPr lang="en-US" altLang="zh-CN" sz="4000" dirty="0" smtClean="0">
                <a:latin typeface="华文楷体" pitchFamily="2" charset="-122"/>
                <a:ea typeface="华文楷体" pitchFamily="2" charset="-122"/>
                <a:cs typeface="Times New Roman" pitchFamily="18" charset="0"/>
              </a:rPr>
              <a:t> 8.0</a:t>
            </a:r>
            <a:endParaRPr lang="zh-CN" altLang="en-US" sz="4000" dirty="0">
              <a:latin typeface="华文楷体" pitchFamily="2" charset="-122"/>
              <a:ea typeface="华文楷体" pitchFamily="2" charset="-122"/>
              <a:cs typeface="Times New Roman" pitchFamily="18" charset="0"/>
            </a:endParaRPr>
          </a:p>
        </p:txBody>
      </p:sp>
      <p:sp>
        <p:nvSpPr>
          <p:cNvPr id="8" name="TextBox 7"/>
          <p:cNvSpPr txBox="1"/>
          <p:nvPr/>
        </p:nvSpPr>
        <p:spPr>
          <a:xfrm>
            <a:off x="9127319" y="737966"/>
            <a:ext cx="12385376" cy="1107996"/>
          </a:xfrm>
          <a:prstGeom prst="rect">
            <a:avLst/>
          </a:prstGeom>
          <a:noFill/>
        </p:spPr>
        <p:txBody>
          <a:bodyPr wrap="square" rtlCol="0">
            <a:spAutoFit/>
          </a:bodyPr>
          <a:lstStyle/>
          <a:p>
            <a:r>
              <a:rPr lang="zh-CN" altLang="en-US" sz="6600" b="1" dirty="0">
                <a:solidFill>
                  <a:schemeClr val="bg1"/>
                </a:solidFill>
                <a:latin typeface="华文行楷" pitchFamily="2" charset="-122"/>
                <a:ea typeface="华文行楷" pitchFamily="2" charset="-122"/>
              </a:rPr>
              <a:t>遥感数据的获取处理与应用</a:t>
            </a:r>
          </a:p>
        </p:txBody>
      </p:sp>
      <p:sp>
        <p:nvSpPr>
          <p:cNvPr id="14" name="TextBox 13"/>
          <p:cNvSpPr txBox="1"/>
          <p:nvPr/>
        </p:nvSpPr>
        <p:spPr>
          <a:xfrm>
            <a:off x="25164745" y="445578"/>
            <a:ext cx="5115230" cy="584775"/>
          </a:xfrm>
          <a:prstGeom prst="rect">
            <a:avLst/>
          </a:prstGeom>
          <a:noFill/>
        </p:spPr>
        <p:txBody>
          <a:bodyPr wrap="square" rtlCol="0">
            <a:spAutoFit/>
          </a:bodyPr>
          <a:lstStyle/>
          <a:p>
            <a:r>
              <a:rPr lang="zh-CN" altLang="en-US" sz="3200" b="1" dirty="0" smtClean="0">
                <a:solidFill>
                  <a:schemeClr val="accent6"/>
                </a:solidFill>
                <a:latin typeface="华文楷体" pitchFamily="2" charset="-122"/>
                <a:ea typeface="华文楷体" pitchFamily="2" charset="-122"/>
              </a:rPr>
              <a:t>院庆十周年之科研系列</a:t>
            </a:r>
            <a:endParaRPr lang="zh-CN" altLang="en-US" sz="3200" b="1" dirty="0">
              <a:solidFill>
                <a:schemeClr val="accent6"/>
              </a:solidFill>
              <a:latin typeface="华文楷体" pitchFamily="2" charset="-122"/>
              <a:ea typeface="华文楷体" pitchFamily="2" charset="-122"/>
            </a:endParaRPr>
          </a:p>
        </p:txBody>
      </p:sp>
    </p:spTree>
    <p:extLst>
      <p:ext uri="{BB962C8B-B14F-4D97-AF65-F5344CB8AC3E}">
        <p14:creationId xmlns:p14="http://schemas.microsoft.com/office/powerpoint/2010/main" val="169593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3552</TotalTime>
  <Words>497</Words>
  <Application>Microsoft Office PowerPoint</Application>
  <PresentationFormat>自定义</PresentationFormat>
  <Paragraphs>35</Paragraphs>
  <Slides>1</Slides>
  <Notes>0</Notes>
  <HiddenSlides>0</HiddenSlides>
  <MMClips>0</MMClips>
  <ScaleCrop>false</ScaleCrop>
  <HeadingPairs>
    <vt:vector size="4" baseType="variant">
      <vt:variant>
        <vt:lpstr>主题</vt:lpstr>
      </vt:variant>
      <vt:variant>
        <vt:i4>2</vt:i4>
      </vt:variant>
      <vt:variant>
        <vt:lpstr>幻灯片标题</vt:lpstr>
      </vt:variant>
      <vt:variant>
        <vt:i4>1</vt:i4>
      </vt:variant>
    </vt:vector>
  </HeadingPairs>
  <TitlesOfParts>
    <vt:vector size="3" baseType="lpstr">
      <vt:lpstr>默认设计模板</vt:lpstr>
      <vt:lpstr>自定义设计方案</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DADI</cp:lastModifiedBy>
  <cp:revision>582</cp:revision>
  <cp:lastPrinted>2010-12-09T06:47:25Z</cp:lastPrinted>
  <dcterms:created xsi:type="dcterms:W3CDTF">2009-06-15T11:42:47Z</dcterms:created>
  <dcterms:modified xsi:type="dcterms:W3CDTF">2011-10-23T09:38:48Z</dcterms:modified>
</cp:coreProperties>
</file>