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5"/>
  </p:notesMasterIdLst>
  <p:sldIdLst>
    <p:sldId id="257" r:id="rId4"/>
  </p:sldIdLst>
  <p:sldSz cx="30279975" cy="42808525"/>
  <p:notesSz cx="6858000" cy="9144000"/>
  <p:defaultTextStyle>
    <a:defPPr>
      <a:defRPr lang="zh-CN"/>
    </a:defPPr>
    <a:lvl1pPr algn="l" rtl="0" fontAlgn="base">
      <a:spcBef>
        <a:spcPct val="0"/>
      </a:spcBef>
      <a:spcAft>
        <a:spcPct val="0"/>
      </a:spcAft>
      <a:defRPr sz="8900" kern="1200">
        <a:solidFill>
          <a:schemeClr val="tx1"/>
        </a:solidFill>
        <a:latin typeface="Arial" charset="0"/>
        <a:ea typeface="宋体" pitchFamily="2" charset="-122"/>
        <a:cs typeface="+mn-cs"/>
      </a:defRPr>
    </a:lvl1pPr>
    <a:lvl2pPr marL="457200" algn="l" rtl="0" fontAlgn="base">
      <a:spcBef>
        <a:spcPct val="0"/>
      </a:spcBef>
      <a:spcAft>
        <a:spcPct val="0"/>
      </a:spcAft>
      <a:defRPr sz="8900" kern="1200">
        <a:solidFill>
          <a:schemeClr val="tx1"/>
        </a:solidFill>
        <a:latin typeface="Arial" charset="0"/>
        <a:ea typeface="宋体" pitchFamily="2" charset="-122"/>
        <a:cs typeface="+mn-cs"/>
      </a:defRPr>
    </a:lvl2pPr>
    <a:lvl3pPr marL="914400" algn="l" rtl="0" fontAlgn="base">
      <a:spcBef>
        <a:spcPct val="0"/>
      </a:spcBef>
      <a:spcAft>
        <a:spcPct val="0"/>
      </a:spcAft>
      <a:defRPr sz="8900" kern="1200">
        <a:solidFill>
          <a:schemeClr val="tx1"/>
        </a:solidFill>
        <a:latin typeface="Arial" charset="0"/>
        <a:ea typeface="宋体" pitchFamily="2" charset="-122"/>
        <a:cs typeface="+mn-cs"/>
      </a:defRPr>
    </a:lvl3pPr>
    <a:lvl4pPr marL="1371600" algn="l" rtl="0" fontAlgn="base">
      <a:spcBef>
        <a:spcPct val="0"/>
      </a:spcBef>
      <a:spcAft>
        <a:spcPct val="0"/>
      </a:spcAft>
      <a:defRPr sz="8900" kern="1200">
        <a:solidFill>
          <a:schemeClr val="tx1"/>
        </a:solidFill>
        <a:latin typeface="Arial" charset="0"/>
        <a:ea typeface="宋体" pitchFamily="2" charset="-122"/>
        <a:cs typeface="+mn-cs"/>
      </a:defRPr>
    </a:lvl4pPr>
    <a:lvl5pPr marL="1828800" algn="l" rtl="0" fontAlgn="base">
      <a:spcBef>
        <a:spcPct val="0"/>
      </a:spcBef>
      <a:spcAft>
        <a:spcPct val="0"/>
      </a:spcAft>
      <a:defRPr sz="8900" kern="1200">
        <a:solidFill>
          <a:schemeClr val="tx1"/>
        </a:solidFill>
        <a:latin typeface="Arial" charset="0"/>
        <a:ea typeface="宋体" pitchFamily="2" charset="-122"/>
        <a:cs typeface="+mn-cs"/>
      </a:defRPr>
    </a:lvl5pPr>
    <a:lvl6pPr marL="2286000" algn="l" defTabSz="914400" rtl="0" eaLnBrk="1" latinLnBrk="0" hangingPunct="1">
      <a:defRPr sz="8900" kern="1200">
        <a:solidFill>
          <a:schemeClr val="tx1"/>
        </a:solidFill>
        <a:latin typeface="Arial" charset="0"/>
        <a:ea typeface="宋体" pitchFamily="2" charset="-122"/>
        <a:cs typeface="+mn-cs"/>
      </a:defRPr>
    </a:lvl6pPr>
    <a:lvl7pPr marL="2743200" algn="l" defTabSz="914400" rtl="0" eaLnBrk="1" latinLnBrk="0" hangingPunct="1">
      <a:defRPr sz="8900" kern="1200">
        <a:solidFill>
          <a:schemeClr val="tx1"/>
        </a:solidFill>
        <a:latin typeface="Arial" charset="0"/>
        <a:ea typeface="宋体" pitchFamily="2" charset="-122"/>
        <a:cs typeface="+mn-cs"/>
      </a:defRPr>
    </a:lvl7pPr>
    <a:lvl8pPr marL="3200400" algn="l" defTabSz="914400" rtl="0" eaLnBrk="1" latinLnBrk="0" hangingPunct="1">
      <a:defRPr sz="8900" kern="1200">
        <a:solidFill>
          <a:schemeClr val="tx1"/>
        </a:solidFill>
        <a:latin typeface="Arial" charset="0"/>
        <a:ea typeface="宋体" pitchFamily="2" charset="-122"/>
        <a:cs typeface="+mn-cs"/>
      </a:defRPr>
    </a:lvl8pPr>
    <a:lvl9pPr marL="3657600" algn="l" defTabSz="914400" rtl="0" eaLnBrk="1" latinLnBrk="0" hangingPunct="1">
      <a:defRPr sz="8900"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ECFF"/>
    <a:srgbClr val="FFFFCC"/>
    <a:srgbClr val="003366"/>
    <a:srgbClr val="003300"/>
    <a:srgbClr val="336600"/>
    <a:srgbClr val="CCFFCC"/>
    <a:srgbClr val="FFFFFF"/>
    <a:srgbClr val="FFCC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576" autoAdjust="0"/>
    <p:restoredTop sz="94483" autoAdjust="0"/>
  </p:normalViewPr>
  <p:slideViewPr>
    <p:cSldViewPr>
      <p:cViewPr>
        <p:scale>
          <a:sx n="28" d="100"/>
          <a:sy n="28" d="100"/>
        </p:scale>
        <p:origin x="-324" y="-78"/>
      </p:cViewPr>
      <p:guideLst>
        <p:guide orient="horz" pos="13483"/>
        <p:guide pos="9537"/>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4" d="100"/>
          <a:sy n="54" d="100"/>
        </p:scale>
        <p:origin x="-1902"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56388A6-4305-4D5B-8E99-B5369EFFDE8D}" type="datetimeFigureOut">
              <a:rPr lang="zh-CN" altLang="en-US"/>
              <a:pPr>
                <a:defRPr/>
              </a:pPr>
              <a:t>2011-10-21</a:t>
            </a:fld>
            <a:endParaRPr lang="zh-CN" altLang="en-US"/>
          </a:p>
        </p:txBody>
      </p:sp>
      <p:sp>
        <p:nvSpPr>
          <p:cNvPr id="4" name="幻灯片图像占位符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67E020E-EDC9-47B9-ABFD-DD38E7CD5AD5}" type="slidenum">
              <a:rPr lang="zh-CN" altLang="en-US"/>
              <a:pPr>
                <a:defRPr/>
              </a:pPr>
              <a:t>‹#›</a:t>
            </a:fld>
            <a:endParaRPr lang="zh-CN" altLang="en-US"/>
          </a:p>
        </p:txBody>
      </p:sp>
    </p:spTree>
    <p:extLst>
      <p:ext uri="{BB962C8B-B14F-4D97-AF65-F5344CB8AC3E}">
        <p14:creationId xmlns="" xmlns:p14="http://schemas.microsoft.com/office/powerpoint/2010/main" val="923665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70999" y="13299020"/>
            <a:ext cx="25737979" cy="9174828"/>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4541996" y="24257535"/>
            <a:ext cx="21195983" cy="1094121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7FA20B3-FCD3-4135-A4D7-59FDA80ECE01}" type="slidenum">
              <a:rPr lang="en-US" altLang="zh-CN"/>
              <a:pPr>
                <a:defRPr/>
              </a:pPr>
              <a:t>‹#›</a:t>
            </a:fld>
            <a:endParaRPr lang="en-US" altLang="zh-CN"/>
          </a:p>
        </p:txBody>
      </p:sp>
    </p:spTree>
    <p:extLst>
      <p:ext uri="{BB962C8B-B14F-4D97-AF65-F5344CB8AC3E}">
        <p14:creationId xmlns="" xmlns:p14="http://schemas.microsoft.com/office/powerpoint/2010/main" val="3847470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A199D9E-C98D-4EFF-B040-6D4EEC145B58}" type="slidenum">
              <a:rPr lang="en-US" altLang="zh-CN"/>
              <a:pPr>
                <a:defRPr/>
              </a:pPr>
              <a:t>‹#›</a:t>
            </a:fld>
            <a:endParaRPr lang="en-US" altLang="zh-CN"/>
          </a:p>
        </p:txBody>
      </p:sp>
    </p:spTree>
    <p:extLst>
      <p:ext uri="{BB962C8B-B14F-4D97-AF65-F5344CB8AC3E}">
        <p14:creationId xmlns="" xmlns:p14="http://schemas.microsoft.com/office/powerpoint/2010/main" val="456089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1952983" y="1714482"/>
            <a:ext cx="6812994" cy="3652629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513999" y="1714482"/>
            <a:ext cx="20310814" cy="3652629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2A24CA1-53CC-4A5A-AEAB-27D31C1B3CCD}" type="slidenum">
              <a:rPr lang="en-US" altLang="zh-CN"/>
              <a:pPr>
                <a:defRPr/>
              </a:pPr>
              <a:t>‹#›</a:t>
            </a:fld>
            <a:endParaRPr lang="en-US" altLang="zh-CN"/>
          </a:p>
        </p:txBody>
      </p:sp>
    </p:spTree>
    <p:extLst>
      <p:ext uri="{BB962C8B-B14F-4D97-AF65-F5344CB8AC3E}">
        <p14:creationId xmlns="" xmlns:p14="http://schemas.microsoft.com/office/powerpoint/2010/main" val="4027981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71713" y="13298488"/>
            <a:ext cx="25736550" cy="917575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4541838" y="24258588"/>
            <a:ext cx="21196300" cy="1093946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392363" y="27508200"/>
            <a:ext cx="25738137" cy="85026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392363" y="18143538"/>
            <a:ext cx="25738137" cy="936466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514475" y="9988550"/>
            <a:ext cx="13549313" cy="2825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15216188" y="9988550"/>
            <a:ext cx="13549312" cy="2825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514475" y="9582150"/>
            <a:ext cx="13377863"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1514475" y="13576300"/>
            <a:ext cx="13377863"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15381288" y="9582150"/>
            <a:ext cx="13384212"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15381288" y="13576300"/>
            <a:ext cx="13384212"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514475" y="1704975"/>
            <a:ext cx="9961563" cy="725328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11837988" y="1704975"/>
            <a:ext cx="16927512" cy="36534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514475" y="8958263"/>
            <a:ext cx="9961563" cy="29281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7509CA-5917-4E6E-B5F1-E1821B1BEEFE}" type="slidenum">
              <a:rPr lang="en-US" altLang="zh-CN"/>
              <a:pPr>
                <a:defRPr/>
              </a:pPr>
              <a:t>‹#›</a:t>
            </a:fld>
            <a:endParaRPr lang="en-US" altLang="zh-CN"/>
          </a:p>
        </p:txBody>
      </p:sp>
    </p:spTree>
    <p:extLst>
      <p:ext uri="{BB962C8B-B14F-4D97-AF65-F5344CB8AC3E}">
        <p14:creationId xmlns="" xmlns:p14="http://schemas.microsoft.com/office/powerpoint/2010/main" val="43619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935663" y="29965650"/>
            <a:ext cx="18167350" cy="35385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935663" y="3824288"/>
            <a:ext cx="18167350" cy="256857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5935663" y="33504188"/>
            <a:ext cx="18167350" cy="502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1953538" y="1714500"/>
            <a:ext cx="6811962" cy="36525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514475" y="1714500"/>
            <a:ext cx="20286663" cy="36525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CBB243E-AF20-40AA-BA4E-B8FC7C623D35}"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A97A7E-136C-4567-84D1-4D735ADB2931}"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71713" y="13298488"/>
            <a:ext cx="25736550" cy="917575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4541838" y="24258588"/>
            <a:ext cx="21196300" cy="1093946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392363" y="27508200"/>
            <a:ext cx="25738137" cy="85026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392363" y="18143538"/>
            <a:ext cx="25738137" cy="936466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514475" y="9988550"/>
            <a:ext cx="13549313" cy="2825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15216188" y="9988550"/>
            <a:ext cx="13549312" cy="28251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514475" y="9582150"/>
            <a:ext cx="13377863"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1514475" y="13576300"/>
            <a:ext cx="13377863"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15381288" y="9582150"/>
            <a:ext cx="13384212" cy="39941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15381288" y="13576300"/>
            <a:ext cx="13384212" cy="2466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392493" y="27508757"/>
            <a:ext cx="25737979" cy="8501619"/>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392493" y="18143606"/>
            <a:ext cx="25737979" cy="936515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FA3B2B8-63F0-4461-BE13-4DFA1E342C9B}" type="slidenum">
              <a:rPr lang="en-US" altLang="zh-CN"/>
              <a:pPr>
                <a:defRPr/>
              </a:pPr>
              <a:t>‹#›</a:t>
            </a:fld>
            <a:endParaRPr lang="en-US" altLang="zh-CN"/>
          </a:p>
        </p:txBody>
      </p:sp>
    </p:spTree>
    <p:extLst>
      <p:ext uri="{BB962C8B-B14F-4D97-AF65-F5344CB8AC3E}">
        <p14:creationId xmlns="" xmlns:p14="http://schemas.microsoft.com/office/powerpoint/2010/main" val="2161698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514475" y="1704975"/>
            <a:ext cx="9961563" cy="725328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11837988" y="1704975"/>
            <a:ext cx="16927512" cy="36534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514475" y="8958263"/>
            <a:ext cx="9961563" cy="29281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935663" y="29965650"/>
            <a:ext cx="18167350" cy="35385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935663" y="3824288"/>
            <a:ext cx="18167350" cy="256857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5935663" y="33504188"/>
            <a:ext cx="18167350" cy="502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1953538" y="1714500"/>
            <a:ext cx="6811962" cy="36525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514475" y="1714500"/>
            <a:ext cx="20286663" cy="36525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E53B6BA-2B3B-4C0B-89BB-341F4B9D760E}" type="datetimeFigureOut">
              <a:rPr lang="zh-CN" altLang="en-US" smtClean="0"/>
              <a:pPr/>
              <a:t>2011-10-21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82EFDE-133D-45C9-9892-F46F10CBDE0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514000" y="9988028"/>
            <a:ext cx="13561904" cy="282527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15204073" y="9988028"/>
            <a:ext cx="13561904" cy="282527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EDD2ED9-0307-441A-AB72-152C8A7DB36C}" type="slidenum">
              <a:rPr lang="en-US" altLang="zh-CN"/>
              <a:pPr>
                <a:defRPr/>
              </a:pPr>
              <a:t>‹#›</a:t>
            </a:fld>
            <a:endParaRPr lang="en-US" altLang="zh-CN"/>
          </a:p>
        </p:txBody>
      </p:sp>
    </p:spTree>
    <p:extLst>
      <p:ext uri="{BB962C8B-B14F-4D97-AF65-F5344CB8AC3E}">
        <p14:creationId xmlns="" xmlns:p14="http://schemas.microsoft.com/office/powerpoint/2010/main" val="38607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513999" y="9582215"/>
            <a:ext cx="13378996" cy="3993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1513999" y="13575853"/>
            <a:ext cx="13378996" cy="24664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15381641" y="9582215"/>
            <a:ext cx="13384336" cy="3993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15381641" y="13575853"/>
            <a:ext cx="13384336" cy="24664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7C46284-CFD9-485D-91C2-0C193E0488B7}" type="slidenum">
              <a:rPr lang="en-US" altLang="zh-CN"/>
              <a:pPr>
                <a:defRPr/>
              </a:pPr>
              <a:t>‹#›</a:t>
            </a:fld>
            <a:endParaRPr lang="en-US" altLang="zh-CN"/>
          </a:p>
        </p:txBody>
      </p:sp>
    </p:spTree>
    <p:extLst>
      <p:ext uri="{BB962C8B-B14F-4D97-AF65-F5344CB8AC3E}">
        <p14:creationId xmlns="" xmlns:p14="http://schemas.microsoft.com/office/powerpoint/2010/main" val="24130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B390CE4-D539-402F-B1C2-0C4CFE4F73AF}" type="slidenum">
              <a:rPr lang="en-US" altLang="zh-CN"/>
              <a:pPr>
                <a:defRPr/>
              </a:pPr>
              <a:t>‹#›</a:t>
            </a:fld>
            <a:endParaRPr lang="en-US" altLang="zh-CN"/>
          </a:p>
        </p:txBody>
      </p:sp>
    </p:spTree>
    <p:extLst>
      <p:ext uri="{BB962C8B-B14F-4D97-AF65-F5344CB8AC3E}">
        <p14:creationId xmlns="" xmlns:p14="http://schemas.microsoft.com/office/powerpoint/2010/main" val="211617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A34824E-8C75-4658-92D4-169E23BBEA82}" type="slidenum">
              <a:rPr lang="en-US" altLang="zh-CN"/>
              <a:pPr>
                <a:defRPr/>
              </a:pPr>
              <a:t>‹#›</a:t>
            </a:fld>
            <a:endParaRPr lang="en-US" altLang="zh-CN"/>
          </a:p>
        </p:txBody>
      </p:sp>
    </p:spTree>
    <p:extLst>
      <p:ext uri="{BB962C8B-B14F-4D97-AF65-F5344CB8AC3E}">
        <p14:creationId xmlns="" xmlns:p14="http://schemas.microsoft.com/office/powerpoint/2010/main" val="87942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513999" y="1705044"/>
            <a:ext cx="9962486" cy="7252723"/>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11838296" y="1705043"/>
            <a:ext cx="16927681" cy="365357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513999" y="8957767"/>
            <a:ext cx="9962486" cy="292830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ED827C3-AB31-491F-9C84-95B92D33ED82}" type="slidenum">
              <a:rPr lang="en-US" altLang="zh-CN"/>
              <a:pPr>
                <a:defRPr/>
              </a:pPr>
              <a:t>‹#›</a:t>
            </a:fld>
            <a:endParaRPr lang="en-US" altLang="zh-CN"/>
          </a:p>
        </p:txBody>
      </p:sp>
    </p:spTree>
    <p:extLst>
      <p:ext uri="{BB962C8B-B14F-4D97-AF65-F5344CB8AC3E}">
        <p14:creationId xmlns="" xmlns:p14="http://schemas.microsoft.com/office/powerpoint/2010/main" val="65165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934502" y="29965654"/>
            <a:ext cx="18167985" cy="3537491"/>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934502" y="3825336"/>
            <a:ext cx="18167985" cy="256841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5934502" y="33503145"/>
            <a:ext cx="18167985" cy="502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72182C44-5241-4D92-AD5D-69303DD6471F}" type="slidenum">
              <a:rPr lang="en-US" altLang="zh-CN"/>
              <a:pPr>
                <a:defRPr/>
              </a:pPr>
              <a:t>‹#›</a:t>
            </a:fld>
            <a:endParaRPr lang="en-US" altLang="zh-CN"/>
          </a:p>
        </p:txBody>
      </p:sp>
    </p:spTree>
    <p:extLst>
      <p:ext uri="{BB962C8B-B14F-4D97-AF65-F5344CB8AC3E}">
        <p14:creationId xmlns="" xmlns:p14="http://schemas.microsoft.com/office/powerpoint/2010/main" val="279046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alpha val="59999"/>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14380" y="1713851"/>
            <a:ext cx="27251215" cy="713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52628" tIns="226314" rIns="452628" bIns="226314"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1514380" y="9988656"/>
            <a:ext cx="27251215" cy="28252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52628" tIns="226314" rIns="452628" bIns="22631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1514380" y="38982561"/>
            <a:ext cx="7064565" cy="2972814"/>
          </a:xfrm>
          <a:prstGeom prst="rect">
            <a:avLst/>
          </a:prstGeom>
          <a:noFill/>
          <a:ln w="9525">
            <a:noFill/>
            <a:miter lim="800000"/>
            <a:headEnd/>
            <a:tailEnd/>
          </a:ln>
          <a:effectLst/>
        </p:spPr>
        <p:txBody>
          <a:bodyPr vert="horz" wrap="square" lIns="452628" tIns="226314" rIns="452628" bIns="226314" numCol="1" anchor="t" anchorCtr="0" compatLnSpc="1">
            <a:prstTxWarp prst="textNoShape">
              <a:avLst/>
            </a:prstTxWarp>
          </a:bodyPr>
          <a:lstStyle>
            <a:lvl1pPr>
              <a:defRPr sz="6900"/>
            </a:lvl1pPr>
          </a:lstStyle>
          <a:p>
            <a:pPr>
              <a:defRPr/>
            </a:pPr>
            <a:endParaRPr lang="en-US" altLang="zh-CN"/>
          </a:p>
        </p:txBody>
      </p:sp>
      <p:sp>
        <p:nvSpPr>
          <p:cNvPr id="1029" name="Rectangle 5"/>
          <p:cNvSpPr>
            <a:spLocks noGrp="1" noChangeArrowheads="1"/>
          </p:cNvSpPr>
          <p:nvPr>
            <p:ph type="ftr" sz="quarter" idx="3"/>
          </p:nvPr>
        </p:nvSpPr>
        <p:spPr bwMode="auto">
          <a:xfrm>
            <a:off x="10346040" y="38982561"/>
            <a:ext cx="9587896" cy="2972814"/>
          </a:xfrm>
          <a:prstGeom prst="rect">
            <a:avLst/>
          </a:prstGeom>
          <a:noFill/>
          <a:ln w="9525">
            <a:noFill/>
            <a:miter lim="800000"/>
            <a:headEnd/>
            <a:tailEnd/>
          </a:ln>
          <a:effectLst/>
        </p:spPr>
        <p:txBody>
          <a:bodyPr vert="horz" wrap="square" lIns="452628" tIns="226314" rIns="452628" bIns="226314" numCol="1" anchor="t" anchorCtr="0" compatLnSpc="1">
            <a:prstTxWarp prst="textNoShape">
              <a:avLst/>
            </a:prstTxWarp>
          </a:bodyPr>
          <a:lstStyle>
            <a:lvl1pPr algn="ctr">
              <a:defRPr sz="6900"/>
            </a:lvl1pPr>
          </a:lstStyle>
          <a:p>
            <a:pPr>
              <a:defRPr/>
            </a:pPr>
            <a:endParaRPr lang="en-US" altLang="zh-CN"/>
          </a:p>
        </p:txBody>
      </p:sp>
      <p:sp>
        <p:nvSpPr>
          <p:cNvPr id="1030" name="Rectangle 6"/>
          <p:cNvSpPr>
            <a:spLocks noGrp="1" noChangeArrowheads="1"/>
          </p:cNvSpPr>
          <p:nvPr>
            <p:ph type="sldNum" sz="quarter" idx="4"/>
          </p:nvPr>
        </p:nvSpPr>
        <p:spPr bwMode="auto">
          <a:xfrm>
            <a:off x="21701030" y="38982561"/>
            <a:ext cx="7064565" cy="2972814"/>
          </a:xfrm>
          <a:prstGeom prst="rect">
            <a:avLst/>
          </a:prstGeom>
          <a:noFill/>
          <a:ln w="9525">
            <a:noFill/>
            <a:miter lim="800000"/>
            <a:headEnd/>
            <a:tailEnd/>
          </a:ln>
          <a:effectLst/>
        </p:spPr>
        <p:txBody>
          <a:bodyPr vert="horz" wrap="square" lIns="452628" tIns="226314" rIns="452628" bIns="226314" numCol="1" anchor="t" anchorCtr="0" compatLnSpc="1">
            <a:prstTxWarp prst="textNoShape">
              <a:avLst/>
            </a:prstTxWarp>
          </a:bodyPr>
          <a:lstStyle>
            <a:lvl1pPr algn="r">
              <a:defRPr sz="6900"/>
            </a:lvl1pPr>
          </a:lstStyle>
          <a:p>
            <a:pPr>
              <a:defRPr/>
            </a:pPr>
            <a:fld id="{5F756EEC-5EC0-4BC2-8931-1A563CB4AC8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25963" rtl="0" eaLnBrk="0" fontAlgn="base" hangingPunct="0">
        <a:spcBef>
          <a:spcPct val="0"/>
        </a:spcBef>
        <a:spcAft>
          <a:spcPct val="0"/>
        </a:spcAft>
        <a:defRPr sz="21800">
          <a:solidFill>
            <a:schemeClr val="tx2"/>
          </a:solidFill>
          <a:latin typeface="+mj-lt"/>
          <a:ea typeface="+mj-ea"/>
          <a:cs typeface="+mj-cs"/>
        </a:defRPr>
      </a:lvl1pPr>
      <a:lvl2pPr algn="ctr" defTabSz="4525963" rtl="0" eaLnBrk="0" fontAlgn="base" hangingPunct="0">
        <a:spcBef>
          <a:spcPct val="0"/>
        </a:spcBef>
        <a:spcAft>
          <a:spcPct val="0"/>
        </a:spcAft>
        <a:defRPr sz="21800">
          <a:solidFill>
            <a:schemeClr val="tx2"/>
          </a:solidFill>
          <a:latin typeface="Arial" charset="0"/>
          <a:ea typeface="宋体" pitchFamily="2" charset="-122"/>
        </a:defRPr>
      </a:lvl2pPr>
      <a:lvl3pPr algn="ctr" defTabSz="4525963" rtl="0" eaLnBrk="0" fontAlgn="base" hangingPunct="0">
        <a:spcBef>
          <a:spcPct val="0"/>
        </a:spcBef>
        <a:spcAft>
          <a:spcPct val="0"/>
        </a:spcAft>
        <a:defRPr sz="21800">
          <a:solidFill>
            <a:schemeClr val="tx2"/>
          </a:solidFill>
          <a:latin typeface="Arial" charset="0"/>
          <a:ea typeface="宋体" pitchFamily="2" charset="-122"/>
        </a:defRPr>
      </a:lvl3pPr>
      <a:lvl4pPr algn="ctr" defTabSz="4525963" rtl="0" eaLnBrk="0" fontAlgn="base" hangingPunct="0">
        <a:spcBef>
          <a:spcPct val="0"/>
        </a:spcBef>
        <a:spcAft>
          <a:spcPct val="0"/>
        </a:spcAft>
        <a:defRPr sz="21800">
          <a:solidFill>
            <a:schemeClr val="tx2"/>
          </a:solidFill>
          <a:latin typeface="Arial" charset="0"/>
          <a:ea typeface="宋体" pitchFamily="2" charset="-122"/>
        </a:defRPr>
      </a:lvl4pPr>
      <a:lvl5pPr algn="ctr" defTabSz="4525963" rtl="0" eaLnBrk="0" fontAlgn="base" hangingPunct="0">
        <a:spcBef>
          <a:spcPct val="0"/>
        </a:spcBef>
        <a:spcAft>
          <a:spcPct val="0"/>
        </a:spcAft>
        <a:defRPr sz="21800">
          <a:solidFill>
            <a:schemeClr val="tx2"/>
          </a:solidFill>
          <a:latin typeface="Arial" charset="0"/>
          <a:ea typeface="宋体" pitchFamily="2" charset="-122"/>
        </a:defRPr>
      </a:lvl5pPr>
      <a:lvl6pPr marL="457200" algn="ctr" defTabSz="4525963" rtl="0" fontAlgn="base">
        <a:spcBef>
          <a:spcPct val="0"/>
        </a:spcBef>
        <a:spcAft>
          <a:spcPct val="0"/>
        </a:spcAft>
        <a:defRPr sz="21800">
          <a:solidFill>
            <a:schemeClr val="tx2"/>
          </a:solidFill>
          <a:latin typeface="Arial" charset="0"/>
          <a:ea typeface="宋体" pitchFamily="2" charset="-122"/>
        </a:defRPr>
      </a:lvl6pPr>
      <a:lvl7pPr marL="914400" algn="ctr" defTabSz="4525963" rtl="0" fontAlgn="base">
        <a:spcBef>
          <a:spcPct val="0"/>
        </a:spcBef>
        <a:spcAft>
          <a:spcPct val="0"/>
        </a:spcAft>
        <a:defRPr sz="21800">
          <a:solidFill>
            <a:schemeClr val="tx2"/>
          </a:solidFill>
          <a:latin typeface="Arial" charset="0"/>
          <a:ea typeface="宋体" pitchFamily="2" charset="-122"/>
        </a:defRPr>
      </a:lvl7pPr>
      <a:lvl8pPr marL="1371600" algn="ctr" defTabSz="4525963" rtl="0" fontAlgn="base">
        <a:spcBef>
          <a:spcPct val="0"/>
        </a:spcBef>
        <a:spcAft>
          <a:spcPct val="0"/>
        </a:spcAft>
        <a:defRPr sz="21800">
          <a:solidFill>
            <a:schemeClr val="tx2"/>
          </a:solidFill>
          <a:latin typeface="Arial" charset="0"/>
          <a:ea typeface="宋体" pitchFamily="2" charset="-122"/>
        </a:defRPr>
      </a:lvl8pPr>
      <a:lvl9pPr marL="1828800" algn="ctr" defTabSz="4525963" rtl="0" fontAlgn="base">
        <a:spcBef>
          <a:spcPct val="0"/>
        </a:spcBef>
        <a:spcAft>
          <a:spcPct val="0"/>
        </a:spcAft>
        <a:defRPr sz="21800">
          <a:solidFill>
            <a:schemeClr val="tx2"/>
          </a:solidFill>
          <a:latin typeface="Arial" charset="0"/>
          <a:ea typeface="宋体" pitchFamily="2" charset="-122"/>
        </a:defRPr>
      </a:lvl9pPr>
    </p:titleStyle>
    <p:bodyStyle>
      <a:lvl1pPr marL="1697038" indent="-1697038" algn="l" defTabSz="4525963" rtl="0" eaLnBrk="0" fontAlgn="base" hangingPunct="0">
        <a:spcBef>
          <a:spcPct val="20000"/>
        </a:spcBef>
        <a:spcAft>
          <a:spcPct val="0"/>
        </a:spcAft>
        <a:buChar char="•"/>
        <a:defRPr sz="15800">
          <a:solidFill>
            <a:schemeClr val="tx1"/>
          </a:solidFill>
          <a:latin typeface="+mn-lt"/>
          <a:ea typeface="+mn-ea"/>
          <a:cs typeface="+mn-cs"/>
        </a:defRPr>
      </a:lvl1pPr>
      <a:lvl2pPr marL="3678238" indent="-1414463" algn="l" defTabSz="4525963" rtl="0" eaLnBrk="0" fontAlgn="base" hangingPunct="0">
        <a:spcBef>
          <a:spcPct val="20000"/>
        </a:spcBef>
        <a:spcAft>
          <a:spcPct val="0"/>
        </a:spcAft>
        <a:buChar char="–"/>
        <a:defRPr sz="13900">
          <a:solidFill>
            <a:schemeClr val="tx1"/>
          </a:solidFill>
          <a:latin typeface="+mn-lt"/>
          <a:ea typeface="+mn-ea"/>
        </a:defRPr>
      </a:lvl2pPr>
      <a:lvl3pPr marL="5657850" indent="-1131888" algn="l" defTabSz="4525963" rtl="0" eaLnBrk="0" fontAlgn="base" hangingPunct="0">
        <a:spcBef>
          <a:spcPct val="20000"/>
        </a:spcBef>
        <a:spcAft>
          <a:spcPct val="0"/>
        </a:spcAft>
        <a:buChar char="•"/>
        <a:defRPr sz="11900">
          <a:solidFill>
            <a:schemeClr val="tx1"/>
          </a:solidFill>
          <a:latin typeface="+mn-lt"/>
          <a:ea typeface="+mn-ea"/>
        </a:defRPr>
      </a:lvl3pPr>
      <a:lvl4pPr marL="7921625" indent="-1131888" algn="l" defTabSz="4525963" rtl="0" eaLnBrk="0" fontAlgn="base" hangingPunct="0">
        <a:spcBef>
          <a:spcPct val="20000"/>
        </a:spcBef>
        <a:spcAft>
          <a:spcPct val="0"/>
        </a:spcAft>
        <a:buChar char="–"/>
        <a:defRPr sz="9900">
          <a:solidFill>
            <a:schemeClr val="tx1"/>
          </a:solidFill>
          <a:latin typeface="+mn-lt"/>
          <a:ea typeface="+mn-ea"/>
        </a:defRPr>
      </a:lvl4pPr>
      <a:lvl5pPr marL="10183813" indent="-1131888" algn="l" defTabSz="4525963" rtl="0" eaLnBrk="0" fontAlgn="base" hangingPunct="0">
        <a:spcBef>
          <a:spcPct val="20000"/>
        </a:spcBef>
        <a:spcAft>
          <a:spcPct val="0"/>
        </a:spcAft>
        <a:buChar char="»"/>
        <a:defRPr sz="9900">
          <a:solidFill>
            <a:schemeClr val="tx1"/>
          </a:solidFill>
          <a:latin typeface="+mn-lt"/>
          <a:ea typeface="+mn-ea"/>
        </a:defRPr>
      </a:lvl5pPr>
      <a:lvl6pPr marL="10641013" indent="-1131888" algn="l" defTabSz="4525963" rtl="0" fontAlgn="base">
        <a:spcBef>
          <a:spcPct val="20000"/>
        </a:spcBef>
        <a:spcAft>
          <a:spcPct val="0"/>
        </a:spcAft>
        <a:buChar char="»"/>
        <a:defRPr sz="9900">
          <a:solidFill>
            <a:schemeClr val="tx1"/>
          </a:solidFill>
          <a:latin typeface="+mn-lt"/>
          <a:ea typeface="+mn-ea"/>
        </a:defRPr>
      </a:lvl6pPr>
      <a:lvl7pPr marL="11098213" indent="-1131888" algn="l" defTabSz="4525963" rtl="0" fontAlgn="base">
        <a:spcBef>
          <a:spcPct val="20000"/>
        </a:spcBef>
        <a:spcAft>
          <a:spcPct val="0"/>
        </a:spcAft>
        <a:buChar char="»"/>
        <a:defRPr sz="9900">
          <a:solidFill>
            <a:schemeClr val="tx1"/>
          </a:solidFill>
          <a:latin typeface="+mn-lt"/>
          <a:ea typeface="+mn-ea"/>
        </a:defRPr>
      </a:lvl7pPr>
      <a:lvl8pPr marL="11555413" indent="-1131888" algn="l" defTabSz="4525963" rtl="0" fontAlgn="base">
        <a:spcBef>
          <a:spcPct val="20000"/>
        </a:spcBef>
        <a:spcAft>
          <a:spcPct val="0"/>
        </a:spcAft>
        <a:buChar char="»"/>
        <a:defRPr sz="9900">
          <a:solidFill>
            <a:schemeClr val="tx1"/>
          </a:solidFill>
          <a:latin typeface="+mn-lt"/>
          <a:ea typeface="+mn-ea"/>
        </a:defRPr>
      </a:lvl8pPr>
      <a:lvl9pPr marL="12012613" indent="-1131888" algn="l" defTabSz="4525963" rtl="0" fontAlgn="base">
        <a:spcBef>
          <a:spcPct val="20000"/>
        </a:spcBef>
        <a:spcAft>
          <a:spcPct val="0"/>
        </a:spcAft>
        <a:buChar char="»"/>
        <a:defRPr sz="99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4475" y="1714500"/>
            <a:ext cx="27251025" cy="713422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514475" y="9988550"/>
            <a:ext cx="27251025" cy="2825115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1514475" y="39676388"/>
            <a:ext cx="7064375" cy="2279650"/>
          </a:xfrm>
          <a:prstGeom prst="rect">
            <a:avLst/>
          </a:prstGeom>
        </p:spPr>
        <p:txBody>
          <a:bodyPr vert="horz" lIns="91440" tIns="45720" rIns="91440" bIns="45720" rtlCol="0" anchor="ctr"/>
          <a:lstStyle>
            <a:lvl1pPr algn="l">
              <a:defRPr sz="1200">
                <a:solidFill>
                  <a:schemeClr val="tx1">
                    <a:tint val="75000"/>
                  </a:schemeClr>
                </a:solidFill>
              </a:defRPr>
            </a:lvl1pPr>
          </a:lstStyle>
          <a:p>
            <a:fld id="{FCBB243E-AF20-40AA-BA4E-B8FC7C623D35}" type="datetimeFigureOut">
              <a:rPr lang="zh-CN" altLang="en-US" smtClean="0"/>
              <a:pPr/>
              <a:t>2011-10-21</a:t>
            </a:fld>
            <a:endParaRPr lang="zh-CN" altLang="en-US"/>
          </a:p>
        </p:txBody>
      </p:sp>
      <p:sp>
        <p:nvSpPr>
          <p:cNvPr id="5" name="页脚占位符 4"/>
          <p:cNvSpPr>
            <a:spLocks noGrp="1"/>
          </p:cNvSpPr>
          <p:nvPr>
            <p:ph type="ftr" sz="quarter" idx="3"/>
          </p:nvPr>
        </p:nvSpPr>
        <p:spPr>
          <a:xfrm>
            <a:off x="10345738" y="39676388"/>
            <a:ext cx="9588500" cy="2279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1701125" y="39676388"/>
            <a:ext cx="7064375" cy="2279650"/>
          </a:xfrm>
          <a:prstGeom prst="rect">
            <a:avLst/>
          </a:prstGeom>
        </p:spPr>
        <p:txBody>
          <a:bodyPr vert="horz" lIns="91440" tIns="45720" rIns="91440" bIns="45720" rtlCol="0" anchor="ctr"/>
          <a:lstStyle>
            <a:lvl1pPr algn="r">
              <a:defRPr sz="1200">
                <a:solidFill>
                  <a:schemeClr val="tx1">
                    <a:tint val="75000"/>
                  </a:schemeClr>
                </a:solidFill>
              </a:defRPr>
            </a:lvl1pPr>
          </a:lstStyle>
          <a:p>
            <a:fld id="{69A97A7E-136C-4567-84D1-4D735ADB293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4475" y="1714500"/>
            <a:ext cx="27251025" cy="713422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514475" y="9988550"/>
            <a:ext cx="27251025" cy="2825115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1514475" y="39676388"/>
            <a:ext cx="7064375" cy="2279650"/>
          </a:xfrm>
          <a:prstGeom prst="rect">
            <a:avLst/>
          </a:prstGeom>
        </p:spPr>
        <p:txBody>
          <a:bodyPr vert="horz" lIns="91440" tIns="45720" rIns="91440" bIns="45720" rtlCol="0" anchor="ctr"/>
          <a:lstStyle>
            <a:lvl1pPr algn="l">
              <a:defRPr sz="1200">
                <a:solidFill>
                  <a:schemeClr val="tx1">
                    <a:tint val="75000"/>
                  </a:schemeClr>
                </a:solidFill>
              </a:defRPr>
            </a:lvl1pPr>
          </a:lstStyle>
          <a:p>
            <a:fld id="{CE53B6BA-2B3B-4C0B-89BB-341F4B9D760E}" type="datetimeFigureOut">
              <a:rPr lang="zh-CN" altLang="en-US" smtClean="0"/>
              <a:pPr/>
              <a:t>2011-10-21</a:t>
            </a:fld>
            <a:endParaRPr lang="zh-CN" altLang="en-US"/>
          </a:p>
        </p:txBody>
      </p:sp>
      <p:sp>
        <p:nvSpPr>
          <p:cNvPr id="5" name="页脚占位符 4"/>
          <p:cNvSpPr>
            <a:spLocks noGrp="1"/>
          </p:cNvSpPr>
          <p:nvPr>
            <p:ph type="ftr" sz="quarter" idx="3"/>
          </p:nvPr>
        </p:nvSpPr>
        <p:spPr>
          <a:xfrm>
            <a:off x="10345738" y="39676388"/>
            <a:ext cx="9588500" cy="22796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1701125" y="39676388"/>
            <a:ext cx="7064375" cy="2279650"/>
          </a:xfrm>
          <a:prstGeom prst="rect">
            <a:avLst/>
          </a:prstGeom>
        </p:spPr>
        <p:txBody>
          <a:bodyPr vert="horz" lIns="91440" tIns="45720" rIns="91440" bIns="45720" rtlCol="0" anchor="ctr"/>
          <a:lstStyle>
            <a:lvl1pPr algn="r">
              <a:defRPr sz="1200">
                <a:solidFill>
                  <a:schemeClr val="tx1">
                    <a:tint val="75000"/>
                  </a:schemeClr>
                </a:solidFill>
              </a:defRPr>
            </a:lvl1pPr>
          </a:lstStyle>
          <a:p>
            <a:fld id="{2682EFDE-133D-45C9-9892-F46F10CBDE0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030" y="2651163"/>
            <a:ext cx="28364220" cy="13424508"/>
            <a:chOff x="1242443" y="3186238"/>
            <a:chExt cx="28364220" cy="16633848"/>
          </a:xfrm>
        </p:grpSpPr>
        <p:sp>
          <p:nvSpPr>
            <p:cNvPr id="3" name="圆角矩形 43"/>
            <p:cNvSpPr>
              <a:spLocks noChangeArrowheads="1"/>
            </p:cNvSpPr>
            <p:nvPr/>
          </p:nvSpPr>
          <p:spPr bwMode="auto">
            <a:xfrm>
              <a:off x="1242443" y="3186238"/>
              <a:ext cx="28364220" cy="16633848"/>
            </a:xfrm>
            <a:prstGeom prst="roundRect">
              <a:avLst>
                <a:gd name="adj" fmla="val 4875"/>
              </a:avLst>
            </a:prstGeom>
            <a:solidFill>
              <a:srgbClr val="CCECFF">
                <a:alpha val="70195"/>
              </a:srgbClr>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pPr defTabSz="4525963"/>
              <a:r>
                <a:rPr lang="zh-CN" altLang="en-US" sz="4400" b="1" dirty="0" smtClean="0">
                  <a:solidFill>
                    <a:srgbClr val="E23271"/>
                  </a:solidFill>
                  <a:latin typeface="Times New Roman" pitchFamily="18" charset="0"/>
                  <a:cs typeface="Times New Roman" pitchFamily="18" charset="0"/>
                </a:rPr>
                <a:t>  </a:t>
              </a:r>
              <a:endParaRPr lang="zh-CN" altLang="en-US" sz="4400" dirty="0">
                <a:latin typeface="Times New Roman" pitchFamily="18" charset="0"/>
                <a:cs typeface="Times New Roman" pitchFamily="18" charset="0"/>
              </a:endParaRPr>
            </a:p>
            <a:p>
              <a:pPr defTabSz="4525963"/>
              <a:endParaRPr lang="zh-CN" altLang="en-US" dirty="0">
                <a:latin typeface="Times New Roman" pitchFamily="18" charset="0"/>
                <a:cs typeface="Times New Roman" pitchFamily="18" charset="0"/>
              </a:endParaRPr>
            </a:p>
          </p:txBody>
        </p:sp>
        <p:sp>
          <p:nvSpPr>
            <p:cNvPr id="7" name="TextBox 6"/>
            <p:cNvSpPr txBox="1"/>
            <p:nvPr/>
          </p:nvSpPr>
          <p:spPr>
            <a:xfrm>
              <a:off x="13319339" y="5469752"/>
              <a:ext cx="15625736" cy="750099"/>
            </a:xfrm>
            <a:prstGeom prst="rect">
              <a:avLst/>
            </a:prstGeom>
            <a:noFill/>
          </p:spPr>
          <p:txBody>
            <a:bodyPr wrap="square" rtlCol="0">
              <a:spAutoFit/>
            </a:bodyPr>
            <a:lstStyle/>
            <a:p>
              <a:pPr algn="just"/>
              <a:endParaRPr lang="zh-CN" altLang="en-US" sz="4000" dirty="0">
                <a:latin typeface="+mn-ea"/>
                <a:ea typeface="+mn-ea"/>
              </a:endParaRPr>
            </a:p>
          </p:txBody>
        </p:sp>
      </p:grpSp>
      <p:sp>
        <p:nvSpPr>
          <p:cNvPr id="6" name="圆角矩形 43"/>
          <p:cNvSpPr>
            <a:spLocks noChangeArrowheads="1"/>
          </p:cNvSpPr>
          <p:nvPr/>
        </p:nvSpPr>
        <p:spPr bwMode="auto">
          <a:xfrm>
            <a:off x="852387" y="16435710"/>
            <a:ext cx="7184652" cy="25614134"/>
          </a:xfrm>
          <a:prstGeom prst="roundRect">
            <a:avLst>
              <a:gd name="adj" fmla="val 3014"/>
            </a:avLst>
          </a:prstGeom>
          <a:solidFill>
            <a:srgbClr val="CCECFF">
              <a:alpha val="70195"/>
            </a:srgbClr>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pPr defTabSz="4525963">
              <a:lnSpc>
                <a:spcPct val="150000"/>
              </a:lnSpc>
            </a:pPr>
            <a:r>
              <a:rPr lang="zh-CN" altLang="en-US" sz="3200" dirty="0" smtClean="0"/>
              <a:t>      </a:t>
            </a:r>
            <a:r>
              <a:rPr lang="zh-CN" altLang="en-US" sz="3200" dirty="0" smtClean="0">
                <a:latin typeface="华文楷体" pitchFamily="2" charset="-122"/>
                <a:ea typeface="华文楷体" pitchFamily="2" charset="-122"/>
              </a:rPr>
              <a:t>有关同震破裂研究成果在“</a:t>
            </a:r>
            <a:r>
              <a:rPr lang="en-US" altLang="zh-CN" sz="3200" dirty="0" smtClean="0">
                <a:latin typeface="华文楷体" pitchFamily="2" charset="-122"/>
                <a:ea typeface="华文楷体" pitchFamily="2" charset="-122"/>
              </a:rPr>
              <a:t>Nature-</a:t>
            </a:r>
            <a:r>
              <a:rPr lang="en-US" altLang="zh-CN" sz="3200" dirty="0" err="1" smtClean="0">
                <a:latin typeface="华文楷体" pitchFamily="2" charset="-122"/>
                <a:ea typeface="华文楷体" pitchFamily="2" charset="-122"/>
              </a:rPr>
              <a:t>Geoscience</a:t>
            </a:r>
            <a:r>
              <a:rPr lang="en-US" altLang="zh-CN" sz="3200" dirty="0" smtClean="0">
                <a:latin typeface="华文楷体" pitchFamily="2" charset="-122"/>
                <a:ea typeface="华文楷体" pitchFamily="2" charset="-122"/>
              </a:rPr>
              <a:t>”</a:t>
            </a:r>
            <a:r>
              <a:rPr lang="zh-CN" altLang="en-US" sz="3200" dirty="0" smtClean="0">
                <a:latin typeface="华文楷体" pitchFamily="2" charset="-122"/>
                <a:ea typeface="华文楷体" pitchFamily="2" charset="-122"/>
              </a:rPr>
              <a:t>（自然</a:t>
            </a:r>
            <a:r>
              <a:rPr lang="en-US" altLang="zh-CN" sz="3200" dirty="0" smtClean="0">
                <a:latin typeface="华文楷体" pitchFamily="2" charset="-122"/>
                <a:ea typeface="华文楷体" pitchFamily="2" charset="-122"/>
              </a:rPr>
              <a:t>-</a:t>
            </a:r>
            <a:r>
              <a:rPr lang="zh-CN" altLang="en-US" sz="3200" dirty="0" smtClean="0">
                <a:latin typeface="华文楷体" pitchFamily="2" charset="-122"/>
                <a:ea typeface="华文楷体" pitchFamily="2" charset="-122"/>
              </a:rPr>
              <a:t>地球科学杂志）</a:t>
            </a:r>
            <a:r>
              <a:rPr lang="en-US" altLang="zh-CN" sz="3200" dirty="0" smtClean="0">
                <a:latin typeface="华文楷体" pitchFamily="2" charset="-122"/>
                <a:ea typeface="华文楷体" pitchFamily="2" charset="-122"/>
              </a:rPr>
              <a:t>2009</a:t>
            </a:r>
            <a:r>
              <a:rPr lang="zh-CN" altLang="en-US" sz="3200" dirty="0" smtClean="0">
                <a:latin typeface="华文楷体" pitchFamily="2" charset="-122"/>
                <a:ea typeface="华文楷体" pitchFamily="2" charset="-122"/>
              </a:rPr>
              <a:t>年</a:t>
            </a:r>
            <a:r>
              <a:rPr lang="en-US" altLang="zh-CN" sz="3200" dirty="0" smtClean="0">
                <a:latin typeface="华文楷体" pitchFamily="2" charset="-122"/>
                <a:ea typeface="华文楷体" pitchFamily="2" charset="-122"/>
              </a:rPr>
              <a:t>10</a:t>
            </a:r>
            <a:r>
              <a:rPr lang="zh-CN" altLang="en-US" sz="3200" dirty="0" smtClean="0">
                <a:latin typeface="华文楷体" pitchFamily="2" charset="-122"/>
                <a:ea typeface="华文楷体" pitchFamily="2" charset="-122"/>
              </a:rPr>
              <a:t>月号发表</a:t>
            </a:r>
            <a:r>
              <a:rPr lang="en-US" altLang="zh-CN" sz="3200" dirty="0" smtClean="0">
                <a:latin typeface="华文楷体" pitchFamily="2" charset="-122"/>
                <a:ea typeface="华文楷体" pitchFamily="2" charset="-122"/>
              </a:rPr>
              <a:t>(</a:t>
            </a:r>
            <a:r>
              <a:rPr lang="en-US" altLang="zh-CN" sz="3200" dirty="0" err="1" smtClean="0">
                <a:latin typeface="华文楷体" pitchFamily="2" charset="-122"/>
                <a:ea typeface="华文楷体" pitchFamily="2" charset="-122"/>
              </a:rPr>
              <a:t>Shen</a:t>
            </a:r>
            <a:r>
              <a:rPr lang="en-US" altLang="zh-CN" sz="3200" dirty="0" smtClean="0">
                <a:latin typeface="华文楷体" pitchFamily="2" charset="-122"/>
                <a:ea typeface="华文楷体" pitchFamily="2" charset="-122"/>
              </a:rPr>
              <a:t> </a:t>
            </a:r>
            <a:r>
              <a:rPr lang="en-US" altLang="zh-CN" sz="3200" i="1" dirty="0" smtClean="0">
                <a:latin typeface="华文楷体" pitchFamily="2" charset="-122"/>
                <a:ea typeface="华文楷体" pitchFamily="2" charset="-122"/>
              </a:rPr>
              <a:t>et al</a:t>
            </a:r>
            <a:r>
              <a:rPr lang="en-US" altLang="zh-CN" sz="3200" dirty="0" smtClean="0">
                <a:latin typeface="华文楷体" pitchFamily="2" charset="-122"/>
                <a:ea typeface="华文楷体" pitchFamily="2" charset="-122"/>
              </a:rPr>
              <a:t>., Slip maxima at fault junctions and rupturing of barriers during the 2008 </a:t>
            </a:r>
            <a:r>
              <a:rPr lang="en-US" altLang="zh-CN" sz="3200" dirty="0" err="1" smtClean="0">
                <a:latin typeface="华文楷体" pitchFamily="2" charset="-122"/>
                <a:ea typeface="华文楷体" pitchFamily="2" charset="-122"/>
              </a:rPr>
              <a:t>Wenchuan</a:t>
            </a:r>
            <a:r>
              <a:rPr lang="en-US" altLang="zh-CN" sz="3200" dirty="0" smtClean="0">
                <a:latin typeface="华文楷体" pitchFamily="2" charset="-122"/>
                <a:ea typeface="华文楷体" pitchFamily="2" charset="-122"/>
              </a:rPr>
              <a:t> earthquake, </a:t>
            </a:r>
            <a:r>
              <a:rPr lang="en-US" altLang="zh-CN" sz="3200" i="1" dirty="0" smtClean="0">
                <a:latin typeface="华文楷体" pitchFamily="2" charset="-122"/>
                <a:ea typeface="华文楷体" pitchFamily="2" charset="-122"/>
              </a:rPr>
              <a:t>Nature </a:t>
            </a:r>
            <a:r>
              <a:rPr lang="en-US" altLang="zh-CN" sz="3200" i="1" dirty="0" err="1" smtClean="0">
                <a:latin typeface="华文楷体" pitchFamily="2" charset="-122"/>
                <a:ea typeface="华文楷体" pitchFamily="2" charset="-122"/>
              </a:rPr>
              <a:t>Geoscience</a:t>
            </a:r>
            <a:r>
              <a:rPr lang="en-US" altLang="zh-CN" sz="3200" dirty="0" smtClean="0">
                <a:latin typeface="华文楷体" pitchFamily="2" charset="-122"/>
                <a:ea typeface="华文楷体" pitchFamily="2" charset="-122"/>
              </a:rPr>
              <a:t>, 2, 718-724, 2009) </a:t>
            </a:r>
            <a:r>
              <a:rPr lang="zh-CN" altLang="en-US" sz="3200" dirty="0" smtClean="0">
                <a:latin typeface="华文楷体" pitchFamily="2" charset="-122"/>
                <a:ea typeface="华文楷体" pitchFamily="2" charset="-122"/>
              </a:rPr>
              <a:t>，地震形变场</a:t>
            </a:r>
            <a:r>
              <a:rPr lang="en-US" altLang="zh-CN" sz="3200" dirty="0" err="1" smtClean="0">
                <a:latin typeface="华文楷体" pitchFamily="2" charset="-122"/>
                <a:ea typeface="华文楷体" pitchFamily="2" charset="-122"/>
              </a:rPr>
              <a:t>InSAR</a:t>
            </a:r>
            <a:r>
              <a:rPr lang="zh-CN" altLang="en-US" sz="3200" dirty="0" smtClean="0">
                <a:latin typeface="华文楷体" pitchFamily="2" charset="-122"/>
                <a:ea typeface="华文楷体" pitchFamily="2" charset="-122"/>
              </a:rPr>
              <a:t>相干图像作为该期封面，并在封底的“</a:t>
            </a:r>
            <a:r>
              <a:rPr lang="en-US" altLang="zh-CN" sz="3200" dirty="0" err="1" smtClean="0">
                <a:latin typeface="华文楷体" pitchFamily="2" charset="-122"/>
                <a:ea typeface="华文楷体" pitchFamily="2" charset="-122"/>
              </a:rPr>
              <a:t>Backstory</a:t>
            </a:r>
            <a:r>
              <a:rPr lang="en-US" altLang="zh-CN" sz="3200" dirty="0" smtClean="0">
                <a:latin typeface="华文楷体" pitchFamily="2" charset="-122"/>
                <a:ea typeface="华文楷体" pitchFamily="2" charset="-122"/>
              </a:rPr>
              <a:t>”</a:t>
            </a:r>
            <a:r>
              <a:rPr lang="zh-CN" altLang="en-US" sz="3200" dirty="0" smtClean="0">
                <a:latin typeface="华文楷体" pitchFamily="2" charset="-122"/>
                <a:ea typeface="华文楷体" pitchFamily="2" charset="-122"/>
              </a:rPr>
              <a:t>发表对沈正康的专访。文章被自然杂志社列为当月 “亮点”成果之一。据自然杂志社和新华社统计，文章发表二周时间内，国内外</a:t>
            </a:r>
            <a:r>
              <a:rPr lang="en-US" altLang="zh-CN" sz="3200" dirty="0" smtClean="0">
                <a:latin typeface="华文楷体" pitchFamily="2" charset="-122"/>
                <a:ea typeface="华文楷体" pitchFamily="2" charset="-122"/>
              </a:rPr>
              <a:t>60</a:t>
            </a:r>
            <a:r>
              <a:rPr lang="zh-CN" altLang="en-US" sz="3200" dirty="0" smtClean="0">
                <a:latin typeface="华文楷体" pitchFamily="2" charset="-122"/>
                <a:ea typeface="华文楷体" pitchFamily="2" charset="-122"/>
              </a:rPr>
              <a:t>余家媒体作了报道。</a:t>
            </a:r>
            <a:endParaRPr lang="en-US" altLang="zh-CN" sz="3200" dirty="0" smtClean="0">
              <a:latin typeface="华文楷体" pitchFamily="2" charset="-122"/>
              <a:ea typeface="华文楷体" pitchFamily="2" charset="-122"/>
            </a:endParaRPr>
          </a:p>
          <a:p>
            <a:pPr defTabSz="4525963">
              <a:lnSpc>
                <a:spcPct val="150000"/>
              </a:lnSpc>
            </a:pPr>
            <a:endParaRPr lang="en-US" altLang="zh-CN" sz="3200" dirty="0" smtClean="0">
              <a:latin typeface="华文楷体" pitchFamily="2" charset="-122"/>
              <a:ea typeface="华文楷体" pitchFamily="2" charset="-122"/>
            </a:endParaRPr>
          </a:p>
          <a:p>
            <a:pPr defTabSz="4525963">
              <a:lnSpc>
                <a:spcPct val="150000"/>
              </a:lnSpc>
            </a:pPr>
            <a:endParaRPr lang="en-US" altLang="zh-CN" sz="3200" dirty="0" smtClean="0">
              <a:latin typeface="华文楷体" pitchFamily="2" charset="-122"/>
              <a:ea typeface="华文楷体" pitchFamily="2" charset="-122"/>
            </a:endParaRPr>
          </a:p>
          <a:p>
            <a:pPr defTabSz="4525963">
              <a:lnSpc>
                <a:spcPct val="150000"/>
              </a:lnSpc>
            </a:pPr>
            <a:r>
              <a:rPr lang="zh-CN" altLang="en-US" sz="3200" dirty="0" smtClean="0">
                <a:latin typeface="华文楷体" pitchFamily="2" charset="-122"/>
                <a:ea typeface="华文楷体" pitchFamily="2" charset="-122"/>
              </a:rPr>
              <a:t>图</a:t>
            </a:r>
            <a:r>
              <a:rPr lang="en-US" altLang="zh-CN" sz="3200" dirty="0" smtClean="0">
                <a:latin typeface="华文楷体" pitchFamily="2" charset="-122"/>
                <a:ea typeface="华文楷体" pitchFamily="2" charset="-122"/>
              </a:rPr>
              <a:t>1</a:t>
            </a:r>
            <a:r>
              <a:rPr lang="zh-CN" altLang="en-US" sz="3200" dirty="0" smtClean="0">
                <a:latin typeface="华文楷体" pitchFamily="2" charset="-122"/>
                <a:ea typeface="华文楷体" pitchFamily="2" charset="-122"/>
              </a:rPr>
              <a:t>：</a:t>
            </a:r>
            <a:r>
              <a:rPr lang="en-US" altLang="zh-CN" sz="3200" dirty="0" err="1" smtClean="0">
                <a:latin typeface="华文楷体" pitchFamily="2" charset="-122"/>
                <a:ea typeface="华文楷体" pitchFamily="2" charset="-122"/>
              </a:rPr>
              <a:t>InSAR</a:t>
            </a:r>
            <a:r>
              <a:rPr lang="zh-CN" altLang="zh-CN" sz="3200" dirty="0" smtClean="0">
                <a:latin typeface="华文楷体" pitchFamily="2" charset="-122"/>
                <a:ea typeface="华文楷体" pitchFamily="2" charset="-122"/>
              </a:rPr>
              <a:t>与</a:t>
            </a:r>
            <a:r>
              <a:rPr lang="en-US" altLang="zh-CN" sz="3200" dirty="0" smtClean="0">
                <a:latin typeface="华文楷体" pitchFamily="2" charset="-122"/>
                <a:ea typeface="华文楷体" pitchFamily="2" charset="-122"/>
              </a:rPr>
              <a:t>GPS</a:t>
            </a:r>
            <a:r>
              <a:rPr lang="zh-CN" altLang="zh-CN" sz="3200" dirty="0" smtClean="0">
                <a:latin typeface="华文楷体" pitchFamily="2" charset="-122"/>
                <a:ea typeface="华文楷体" pitchFamily="2" charset="-122"/>
              </a:rPr>
              <a:t>观测得到</a:t>
            </a:r>
            <a:r>
              <a:rPr lang="en-US" altLang="zh-CN" sz="3200" dirty="0" smtClean="0">
                <a:latin typeface="华文楷体" pitchFamily="2" charset="-122"/>
                <a:ea typeface="华文楷体" pitchFamily="2" charset="-122"/>
              </a:rPr>
              <a:t>2008</a:t>
            </a:r>
            <a:r>
              <a:rPr lang="zh-CN" altLang="zh-CN" sz="3200" dirty="0" smtClean="0">
                <a:latin typeface="华文楷体" pitchFamily="2" charset="-122"/>
                <a:ea typeface="华文楷体" pitchFamily="2" charset="-122"/>
              </a:rPr>
              <a:t>年汶川地震地表同震位移场</a:t>
            </a:r>
            <a:r>
              <a:rPr lang="zh-CN" altLang="en-US" sz="3200" dirty="0" smtClean="0">
                <a:latin typeface="华文楷体" pitchFamily="2" charset="-122"/>
                <a:ea typeface="华文楷体" pitchFamily="2" charset="-122"/>
              </a:rPr>
              <a:t>。</a:t>
            </a:r>
            <a:r>
              <a:rPr lang="zh-CN" altLang="zh-CN" sz="3200" dirty="0" smtClean="0">
                <a:latin typeface="华文楷体" pitchFamily="2" charset="-122"/>
                <a:ea typeface="华文楷体" pitchFamily="2" charset="-122"/>
              </a:rPr>
              <a:t>主图与附图背景分别给出</a:t>
            </a:r>
            <a:r>
              <a:rPr lang="en-US" altLang="zh-CN" sz="3200" dirty="0" smtClean="0">
                <a:latin typeface="华文楷体" pitchFamily="2" charset="-122"/>
                <a:ea typeface="华文楷体" pitchFamily="2" charset="-122"/>
              </a:rPr>
              <a:t>ALOS</a:t>
            </a:r>
            <a:r>
              <a:rPr lang="zh-CN" altLang="zh-CN" sz="3200" dirty="0" smtClean="0">
                <a:latin typeface="华文楷体" pitchFamily="2" charset="-122"/>
                <a:ea typeface="华文楷体" pitchFamily="2" charset="-122"/>
              </a:rPr>
              <a:t>与</a:t>
            </a:r>
            <a:r>
              <a:rPr lang="en-US" altLang="zh-CN" sz="3200" dirty="0" err="1" smtClean="0">
                <a:latin typeface="华文楷体" pitchFamily="2" charset="-122"/>
                <a:ea typeface="华文楷体" pitchFamily="2" charset="-122"/>
              </a:rPr>
              <a:t>Envisat</a:t>
            </a:r>
            <a:r>
              <a:rPr lang="zh-CN" altLang="zh-CN" sz="3200" dirty="0" smtClean="0">
                <a:latin typeface="华文楷体" pitchFamily="2" charset="-122"/>
                <a:ea typeface="华文楷体" pitchFamily="2" charset="-122"/>
              </a:rPr>
              <a:t>卫星得到同震位移在视向线方向干涉图像</a:t>
            </a:r>
            <a:r>
              <a:rPr lang="zh-CN" altLang="en-US" sz="3200" dirty="0" smtClean="0">
                <a:latin typeface="华文楷体" pitchFamily="2" charset="-122"/>
                <a:ea typeface="华文楷体" pitchFamily="2" charset="-122"/>
              </a:rPr>
              <a:t>。</a:t>
            </a:r>
            <a:r>
              <a:rPr lang="zh-CN" altLang="zh-CN" sz="3200" dirty="0" smtClean="0">
                <a:latin typeface="华文楷体" pitchFamily="2" charset="-122"/>
                <a:ea typeface="华文楷体" pitchFamily="2" charset="-122"/>
              </a:rPr>
              <a:t>红色与绿色箭头为</a:t>
            </a:r>
            <a:r>
              <a:rPr lang="en-US" altLang="zh-CN" sz="3200" dirty="0" smtClean="0">
                <a:latin typeface="华文楷体" pitchFamily="2" charset="-122"/>
                <a:ea typeface="华文楷体" pitchFamily="2" charset="-122"/>
              </a:rPr>
              <a:t>GPS</a:t>
            </a:r>
            <a:r>
              <a:rPr lang="zh-CN" altLang="zh-CN" sz="3200" dirty="0" smtClean="0">
                <a:latin typeface="华文楷体" pitchFamily="2" charset="-122"/>
                <a:ea typeface="华文楷体" pitchFamily="2" charset="-122"/>
              </a:rPr>
              <a:t>观测得到水平与垂直向位移，黑色箭头为模型预测得到水平与垂直向位移</a:t>
            </a:r>
            <a:r>
              <a:rPr lang="zh-CN" altLang="en-US" sz="3200" dirty="0" smtClean="0">
                <a:latin typeface="华文楷体" pitchFamily="2" charset="-122"/>
                <a:ea typeface="华文楷体" pitchFamily="2" charset="-122"/>
              </a:rPr>
              <a:t>。</a:t>
            </a:r>
            <a:endParaRPr lang="en-US" altLang="zh-CN" sz="3200" dirty="0" smtClean="0">
              <a:latin typeface="华文楷体" pitchFamily="2" charset="-122"/>
              <a:ea typeface="华文楷体" pitchFamily="2" charset="-122"/>
            </a:endParaRPr>
          </a:p>
          <a:p>
            <a:pPr defTabSz="4525963">
              <a:lnSpc>
                <a:spcPct val="150000"/>
              </a:lnSpc>
            </a:pPr>
            <a:endParaRPr lang="en-US" altLang="zh-CN" sz="3200" dirty="0" smtClean="0">
              <a:latin typeface="华文楷体" pitchFamily="2" charset="-122"/>
              <a:ea typeface="华文楷体" pitchFamily="2" charset="-122"/>
            </a:endParaRPr>
          </a:p>
          <a:p>
            <a:pPr defTabSz="4525963">
              <a:lnSpc>
                <a:spcPct val="150000"/>
              </a:lnSpc>
            </a:pPr>
            <a:endParaRPr lang="en-US" altLang="zh-CN" sz="3200" dirty="0" smtClean="0">
              <a:latin typeface="华文楷体" pitchFamily="2" charset="-122"/>
              <a:ea typeface="华文楷体" pitchFamily="2" charset="-122"/>
            </a:endParaRPr>
          </a:p>
          <a:p>
            <a:pPr defTabSz="4525963">
              <a:lnSpc>
                <a:spcPct val="150000"/>
              </a:lnSpc>
            </a:pPr>
            <a:r>
              <a:rPr lang="zh-CN" altLang="en-US" sz="3200" dirty="0" smtClean="0">
                <a:latin typeface="华文楷体" pitchFamily="2" charset="-122"/>
                <a:ea typeface="华文楷体" pitchFamily="2" charset="-122"/>
              </a:rPr>
              <a:t>图</a:t>
            </a:r>
            <a:r>
              <a:rPr lang="en-US" altLang="zh-CN" sz="3200" dirty="0" smtClean="0">
                <a:latin typeface="华文楷体" pitchFamily="2" charset="-122"/>
                <a:ea typeface="华文楷体" pitchFamily="2" charset="-122"/>
              </a:rPr>
              <a:t>2</a:t>
            </a:r>
            <a:r>
              <a:rPr lang="zh-CN" altLang="en-US" sz="3200" dirty="0" smtClean="0">
                <a:latin typeface="华文楷体" pitchFamily="2" charset="-122"/>
                <a:ea typeface="华文楷体" pitchFamily="2" charset="-122"/>
              </a:rPr>
              <a:t>：</a:t>
            </a:r>
            <a:r>
              <a:rPr lang="zh-CN" altLang="zh-CN" sz="3200" dirty="0" smtClean="0">
                <a:latin typeface="华文楷体" pitchFamily="2" charset="-122"/>
                <a:ea typeface="华文楷体" pitchFamily="2" charset="-122"/>
              </a:rPr>
              <a:t>汶川地震断层破裂模型</a:t>
            </a:r>
            <a:r>
              <a:rPr lang="zh-CN" altLang="en-US" sz="3200" dirty="0" smtClean="0">
                <a:latin typeface="华文楷体" pitchFamily="2" charset="-122"/>
                <a:ea typeface="华文楷体" pitchFamily="2" charset="-122"/>
              </a:rPr>
              <a:t>。</a:t>
            </a:r>
            <a:r>
              <a:rPr lang="en-US" altLang="zh-CN" sz="3200" dirty="0" smtClean="0">
                <a:latin typeface="华文楷体" pitchFamily="2" charset="-122"/>
                <a:ea typeface="华文楷体" pitchFamily="2" charset="-122"/>
              </a:rPr>
              <a:t>a.</a:t>
            </a:r>
            <a:r>
              <a:rPr lang="zh-CN" altLang="zh-CN" sz="3200" dirty="0" smtClean="0">
                <a:latin typeface="华文楷体" pitchFamily="2" charset="-122"/>
                <a:ea typeface="华文楷体" pitchFamily="2" charset="-122"/>
              </a:rPr>
              <a:t>模型反演获得断层面空间几何形态</a:t>
            </a:r>
            <a:r>
              <a:rPr lang="zh-CN" altLang="en-US" sz="3200" dirty="0" smtClean="0">
                <a:latin typeface="华文楷体" pitchFamily="2" charset="-122"/>
                <a:ea typeface="华文楷体" pitchFamily="2" charset="-122"/>
              </a:rPr>
              <a:t>；</a:t>
            </a:r>
            <a:r>
              <a:rPr lang="en-US" altLang="zh-CN" sz="3200" dirty="0" smtClean="0">
                <a:latin typeface="华文楷体" pitchFamily="2" charset="-122"/>
                <a:ea typeface="华文楷体" pitchFamily="2" charset="-122"/>
              </a:rPr>
              <a:t> b.</a:t>
            </a:r>
            <a:r>
              <a:rPr lang="zh-CN" altLang="zh-CN" sz="3200" dirty="0" smtClean="0">
                <a:latin typeface="华文楷体" pitchFamily="2" charset="-122"/>
                <a:ea typeface="华文楷体" pitchFamily="2" charset="-122"/>
              </a:rPr>
              <a:t>同震破裂分布</a:t>
            </a:r>
            <a:r>
              <a:rPr lang="en-US" altLang="zh-CN" sz="3200" dirty="0" smtClean="0">
                <a:latin typeface="华文楷体" pitchFamily="2" charset="-122"/>
                <a:ea typeface="华文楷体" pitchFamily="2" charset="-122"/>
              </a:rPr>
              <a:t>. </a:t>
            </a:r>
            <a:r>
              <a:rPr lang="zh-CN" altLang="zh-CN" sz="3200" dirty="0" smtClean="0">
                <a:latin typeface="华文楷体" pitchFamily="2" charset="-122"/>
                <a:ea typeface="华文楷体" pitchFamily="2" charset="-122"/>
              </a:rPr>
              <a:t>黑色箭头表征破裂元滑移方向，破裂元颜色表示破裂量大小</a:t>
            </a:r>
            <a:r>
              <a:rPr lang="zh-CN" altLang="en-US" sz="3200" dirty="0" smtClean="0">
                <a:latin typeface="华文楷体" pitchFamily="2" charset="-122"/>
                <a:ea typeface="华文楷体" pitchFamily="2" charset="-122"/>
              </a:rPr>
              <a:t>。</a:t>
            </a:r>
            <a:r>
              <a:rPr lang="en-US" altLang="zh-CN" sz="3200" dirty="0" smtClean="0">
                <a:latin typeface="华文楷体" pitchFamily="2" charset="-122"/>
                <a:ea typeface="华文楷体" pitchFamily="2" charset="-122"/>
              </a:rPr>
              <a:t> </a:t>
            </a:r>
            <a:r>
              <a:rPr lang="zh-CN" altLang="zh-CN" sz="3200" dirty="0" smtClean="0">
                <a:latin typeface="华文楷体" pitchFamily="2" charset="-122"/>
                <a:ea typeface="华文楷体" pitchFamily="2" charset="-122"/>
              </a:rPr>
              <a:t>红色线段为断层地表破裂形迹</a:t>
            </a:r>
            <a:r>
              <a:rPr lang="zh-CN" altLang="en-US" sz="3200" dirty="0" smtClean="0">
                <a:latin typeface="华文楷体" pitchFamily="2" charset="-122"/>
                <a:ea typeface="华文楷体" pitchFamily="2" charset="-122"/>
              </a:rPr>
              <a:t>。</a:t>
            </a:r>
            <a:r>
              <a:rPr lang="en-US" altLang="zh-CN" sz="3200" dirty="0" smtClean="0">
                <a:latin typeface="华文楷体" pitchFamily="2" charset="-122"/>
                <a:ea typeface="华文楷体" pitchFamily="2" charset="-122"/>
              </a:rPr>
              <a:t> </a:t>
            </a:r>
            <a:r>
              <a:rPr lang="zh-CN" altLang="zh-CN" sz="3200" dirty="0" smtClean="0">
                <a:latin typeface="华文楷体" pitchFamily="2" charset="-122"/>
                <a:ea typeface="华文楷体" pitchFamily="2" charset="-122"/>
              </a:rPr>
              <a:t>破裂极大值集中在映秀、北川和南坝附近，验证并解释这些地区经受的极大破坏和人员伤亡</a:t>
            </a:r>
            <a:r>
              <a:rPr lang="zh-CN" altLang="en-US" sz="3200" dirty="0" smtClean="0">
                <a:latin typeface="华文楷体" pitchFamily="2" charset="-122"/>
                <a:ea typeface="华文楷体" pitchFamily="2" charset="-122"/>
              </a:rPr>
              <a:t>。</a:t>
            </a:r>
            <a:r>
              <a:rPr lang="en-US" altLang="zh-CN" sz="3200" dirty="0" smtClean="0">
                <a:latin typeface="华文楷体" pitchFamily="2" charset="-122"/>
                <a:ea typeface="华文楷体" pitchFamily="2" charset="-122"/>
              </a:rPr>
              <a:t> </a:t>
            </a:r>
            <a:r>
              <a:rPr lang="zh-CN" altLang="zh-CN" sz="3200" dirty="0" smtClean="0">
                <a:latin typeface="华文楷体" pitchFamily="2" charset="-122"/>
                <a:ea typeface="华文楷体" pitchFamily="2" charset="-122"/>
              </a:rPr>
              <a:t>结合震前应变累积速率资料评估这些地区的最大地震复发周期约为</a:t>
            </a:r>
            <a:r>
              <a:rPr lang="en-US" altLang="zh-CN" sz="3200" dirty="0" smtClean="0">
                <a:latin typeface="华文楷体" pitchFamily="2" charset="-122"/>
                <a:ea typeface="华文楷体" pitchFamily="2" charset="-122"/>
              </a:rPr>
              <a:t>4</a:t>
            </a:r>
            <a:r>
              <a:rPr lang="zh-CN" altLang="zh-CN" sz="3200" dirty="0" smtClean="0">
                <a:latin typeface="华文楷体" pitchFamily="2" charset="-122"/>
                <a:ea typeface="华文楷体" pitchFamily="2" charset="-122"/>
              </a:rPr>
              <a:t>千年</a:t>
            </a:r>
            <a:r>
              <a:rPr lang="zh-CN" altLang="en-US" sz="3200" dirty="0" smtClean="0">
                <a:latin typeface="华文楷体" pitchFamily="2" charset="-122"/>
                <a:ea typeface="华文楷体" pitchFamily="2" charset="-122"/>
              </a:rPr>
              <a:t>。</a:t>
            </a:r>
            <a:endParaRPr lang="en-US" altLang="zh-CN" sz="3200" dirty="0" smtClean="0">
              <a:latin typeface="华文楷体" pitchFamily="2" charset="-122"/>
              <a:ea typeface="华文楷体" pitchFamily="2" charset="-122"/>
            </a:endParaRPr>
          </a:p>
          <a:p>
            <a:pPr defTabSz="4525963"/>
            <a:endParaRPr lang="en-US" altLang="zh-CN" sz="3600" dirty="0" smtClean="0"/>
          </a:p>
          <a:p>
            <a:pPr defTabSz="4525963"/>
            <a:endParaRPr lang="zh-CN" altLang="zh-CN" sz="5400" dirty="0" smtClean="0"/>
          </a:p>
          <a:p>
            <a:pPr defTabSz="4525963"/>
            <a:endParaRPr lang="en-US" altLang="zh-CN" sz="6000" dirty="0" smtClean="0"/>
          </a:p>
          <a:p>
            <a:pPr defTabSz="4525963"/>
            <a:endParaRPr lang="en-US" altLang="zh-CN" sz="6000" dirty="0" smtClean="0"/>
          </a:p>
          <a:p>
            <a:pPr defTabSz="4525963"/>
            <a:r>
              <a:rPr lang="en-US" altLang="zh-CN" sz="6000" dirty="0" smtClean="0"/>
              <a:t> </a:t>
            </a:r>
          </a:p>
          <a:p>
            <a:pPr defTabSz="4525963"/>
            <a:endParaRPr lang="zh-CN" altLang="en-US" sz="6000" dirty="0"/>
          </a:p>
        </p:txBody>
      </p:sp>
      <p:sp>
        <p:nvSpPr>
          <p:cNvPr id="10" name="圆角矩形 43"/>
          <p:cNvSpPr>
            <a:spLocks noChangeArrowheads="1"/>
          </p:cNvSpPr>
          <p:nvPr/>
        </p:nvSpPr>
        <p:spPr bwMode="auto">
          <a:xfrm>
            <a:off x="8659267" y="16291694"/>
            <a:ext cx="20772724" cy="25850872"/>
          </a:xfrm>
          <a:prstGeom prst="roundRect">
            <a:avLst>
              <a:gd name="adj" fmla="val 4875"/>
            </a:avLst>
          </a:prstGeom>
          <a:solidFill>
            <a:srgbClr val="CCECFF">
              <a:alpha val="70195"/>
            </a:srgbClr>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pPr defTabSz="4525963"/>
            <a:r>
              <a:rPr lang="zh-CN" altLang="en-US" sz="4400" b="1" dirty="0" smtClean="0">
                <a:solidFill>
                  <a:srgbClr val="E23271"/>
                </a:solidFill>
                <a:latin typeface="Times New Roman" pitchFamily="18" charset="0"/>
                <a:cs typeface="Times New Roman" pitchFamily="18" charset="0"/>
              </a:rPr>
              <a:t>  </a:t>
            </a:r>
            <a:endParaRPr lang="zh-CN" altLang="en-US" sz="4400" dirty="0">
              <a:latin typeface="Times New Roman" pitchFamily="18" charset="0"/>
              <a:cs typeface="Times New Roman" pitchFamily="18" charset="0"/>
            </a:endParaRPr>
          </a:p>
          <a:p>
            <a:pPr defTabSz="4525963"/>
            <a:endParaRPr lang="zh-CN" altLang="en-US" dirty="0">
              <a:latin typeface="Times New Roman" pitchFamily="18" charset="0"/>
              <a:cs typeface="Times New Roman" pitchFamily="18" charset="0"/>
            </a:endParaRPr>
          </a:p>
        </p:txBody>
      </p:sp>
      <p:sp>
        <p:nvSpPr>
          <p:cNvPr id="19" name="TextBox 18"/>
          <p:cNvSpPr txBox="1"/>
          <p:nvPr/>
        </p:nvSpPr>
        <p:spPr>
          <a:xfrm>
            <a:off x="23261758" y="21539567"/>
            <a:ext cx="184730" cy="646331"/>
          </a:xfrm>
          <a:prstGeom prst="rect">
            <a:avLst/>
          </a:prstGeom>
          <a:noFill/>
        </p:spPr>
        <p:txBody>
          <a:bodyPr wrap="none" rtlCol="0">
            <a:spAutoFit/>
          </a:bodyPr>
          <a:lstStyle/>
          <a:p>
            <a:pPr lvl="0" algn="ctr"/>
            <a:endParaRPr lang="en-US" altLang="zh-CN" sz="3600" b="1" dirty="0">
              <a:solidFill>
                <a:srgbClr val="000000"/>
              </a:solidFill>
              <a:latin typeface="微软雅黑" pitchFamily="34" charset="-122"/>
              <a:ea typeface="微软雅黑" pitchFamily="34" charset="-122"/>
            </a:endParaRPr>
          </a:p>
        </p:txBody>
      </p:sp>
      <p:sp>
        <p:nvSpPr>
          <p:cNvPr id="5" name="矩形 4"/>
          <p:cNvSpPr/>
          <p:nvPr/>
        </p:nvSpPr>
        <p:spPr>
          <a:xfrm>
            <a:off x="11611595" y="3042222"/>
            <a:ext cx="16530109" cy="11172289"/>
          </a:xfrm>
          <a:prstGeom prst="rect">
            <a:avLst/>
          </a:prstGeom>
        </p:spPr>
        <p:txBody>
          <a:bodyPr wrap="square">
            <a:spAutoFit/>
          </a:bodyPr>
          <a:lstStyle/>
          <a:p>
            <a:pPr>
              <a:lnSpc>
                <a:spcPct val="150000"/>
              </a:lnSpc>
            </a:pPr>
            <a:r>
              <a:rPr lang="zh-CN" altLang="en-US" sz="4000" dirty="0" smtClean="0"/>
              <a:t>     </a:t>
            </a:r>
            <a:r>
              <a:rPr lang="zh-CN" altLang="en-US" sz="4000" dirty="0" smtClean="0">
                <a:latin typeface="华文楷体" pitchFamily="2" charset="-122"/>
                <a:ea typeface="华文楷体" pitchFamily="2" charset="-122"/>
              </a:rPr>
              <a:t>汶</a:t>
            </a:r>
            <a:r>
              <a:rPr lang="zh-CN" altLang="en-US" sz="4000" dirty="0">
                <a:latin typeface="华文楷体" pitchFamily="2" charset="-122"/>
                <a:ea typeface="华文楷体" pitchFamily="2" charset="-122"/>
              </a:rPr>
              <a:t>川地震发生后，沈正康教授和研究</a:t>
            </a:r>
            <a:r>
              <a:rPr lang="zh-CN" altLang="en-US" sz="4000" dirty="0" smtClean="0">
                <a:latin typeface="华文楷体" pitchFamily="2" charset="-122"/>
                <a:ea typeface="华文楷体" pitchFamily="2" charset="-122"/>
              </a:rPr>
              <a:t>小组运用空间大地测量（</a:t>
            </a:r>
            <a:r>
              <a:rPr lang="en-US" altLang="zh-CN" sz="4000" dirty="0" smtClean="0">
                <a:latin typeface="华文楷体" pitchFamily="2" charset="-122"/>
                <a:ea typeface="华文楷体" pitchFamily="2" charset="-122"/>
              </a:rPr>
              <a:t>GPS</a:t>
            </a:r>
            <a:r>
              <a:rPr lang="zh-CN" altLang="en-US" sz="4000" dirty="0" smtClean="0">
                <a:latin typeface="华文楷体" pitchFamily="2" charset="-122"/>
                <a:ea typeface="华文楷体" pitchFamily="2" charset="-122"/>
              </a:rPr>
              <a:t>以及合成孔径雷达相干成像即</a:t>
            </a:r>
            <a:r>
              <a:rPr lang="en-US" altLang="zh-CN" sz="4000" dirty="0" err="1" smtClean="0">
                <a:latin typeface="华文楷体" pitchFamily="2" charset="-122"/>
                <a:ea typeface="华文楷体" pitchFamily="2" charset="-122"/>
              </a:rPr>
              <a:t>InSAR</a:t>
            </a:r>
            <a:r>
              <a:rPr lang="zh-CN" altLang="en-US" sz="4000" dirty="0" smtClean="0">
                <a:latin typeface="华文楷体" pitchFamily="2" charset="-122"/>
                <a:ea typeface="华文楷体" pitchFamily="2" charset="-122"/>
              </a:rPr>
              <a:t>）资料提供约束，研究</a:t>
            </a:r>
            <a:r>
              <a:rPr lang="en-US" altLang="zh-CN" sz="4000" dirty="0" smtClean="0">
                <a:latin typeface="华文楷体" pitchFamily="2" charset="-122"/>
                <a:ea typeface="华文楷体" pitchFamily="2" charset="-122"/>
              </a:rPr>
              <a:t>2008</a:t>
            </a:r>
            <a:r>
              <a:rPr lang="zh-CN" altLang="en-US" sz="4000" dirty="0" smtClean="0">
                <a:latin typeface="华文楷体" pitchFamily="2" charset="-122"/>
                <a:ea typeface="华文楷体" pitchFamily="2" charset="-122"/>
              </a:rPr>
              <a:t>年汶川大震机理。发展非线性反演方法同时反演破裂断层几何结构与错动空间分布，结果显示：</a:t>
            </a:r>
            <a:r>
              <a:rPr lang="en-US" altLang="zh-CN" sz="4000" dirty="0" smtClean="0">
                <a:latin typeface="华文楷体" pitchFamily="2" charset="-122"/>
                <a:ea typeface="华文楷体" pitchFamily="2" charset="-122"/>
              </a:rPr>
              <a:t>1</a:t>
            </a:r>
            <a:r>
              <a:rPr lang="zh-CN" altLang="en-US" sz="4000" dirty="0" smtClean="0">
                <a:latin typeface="华文楷体" pitchFamily="2" charset="-122"/>
                <a:ea typeface="华文楷体" pitchFamily="2" charset="-122"/>
              </a:rPr>
              <a:t>）汶川地震破裂沿龙门山断裂由西南向东北方向发展，模式由逆冲逐渐转为走滑，断层由倾向西北逐渐转为直立。</a:t>
            </a:r>
            <a:r>
              <a:rPr lang="en-US" altLang="zh-CN" sz="4000" dirty="0" smtClean="0">
                <a:latin typeface="华文楷体" pitchFamily="2" charset="-122"/>
                <a:ea typeface="华文楷体" pitchFamily="2" charset="-122"/>
              </a:rPr>
              <a:t>2</a:t>
            </a:r>
            <a:r>
              <a:rPr lang="zh-CN" altLang="en-US" sz="4000" dirty="0" smtClean="0">
                <a:latin typeface="华文楷体" pitchFamily="2" charset="-122"/>
                <a:ea typeface="华文楷体" pitchFamily="2" charset="-122"/>
              </a:rPr>
              <a:t>）发震断层涉及多个地质断层单元，而映秀、北川和南坝三地附近为不同断层单元的连接、交汇部；其接近地表处为地震破裂极大区，造成当地人民生命财产极大损失，定量解释了震害分布特征。</a:t>
            </a:r>
            <a:r>
              <a:rPr lang="en-US" altLang="zh-CN" sz="4000" dirty="0" smtClean="0">
                <a:latin typeface="华文楷体" pitchFamily="2" charset="-122"/>
                <a:ea typeface="华文楷体" pitchFamily="2" charset="-122"/>
              </a:rPr>
              <a:t>3</a:t>
            </a:r>
            <a:r>
              <a:rPr lang="zh-CN" altLang="en-US" sz="4000" dirty="0" smtClean="0">
                <a:latin typeface="华文楷体" pitchFamily="2" charset="-122"/>
                <a:ea typeface="华文楷体" pitchFamily="2" charset="-122"/>
              </a:rPr>
              <a:t>）推论这些地区为破裂障碍体，一般不易破裂。但破裂一旦发生其应力释放彻底，且相邻障碍体的触发形成级联型破裂；提出障碍体级联破裂可能是大陆内部大型逆冲型断裂破裂的经典模式。 </a:t>
            </a:r>
            <a:r>
              <a:rPr lang="en-US" altLang="zh-CN" sz="4000" dirty="0" smtClean="0">
                <a:latin typeface="华文楷体" pitchFamily="2" charset="-122"/>
                <a:ea typeface="华文楷体" pitchFamily="2" charset="-122"/>
              </a:rPr>
              <a:t>4</a:t>
            </a:r>
            <a:r>
              <a:rPr lang="zh-CN" altLang="en-US" sz="4000" dirty="0" smtClean="0">
                <a:latin typeface="华文楷体" pitchFamily="2" charset="-122"/>
                <a:ea typeface="华文楷体" pitchFamily="2" charset="-122"/>
              </a:rPr>
              <a:t>）综合分析汶川地区发生这样大震的周期约为数千年。</a:t>
            </a:r>
            <a:r>
              <a:rPr lang="zh-CN" altLang="en-US" sz="4000" dirty="0" smtClean="0"/>
              <a:t/>
            </a:r>
            <a:br>
              <a:rPr lang="zh-CN" altLang="en-US" sz="4000" dirty="0" smtClean="0"/>
            </a:br>
            <a:endParaRPr lang="zh-CN" altLang="en-US" sz="4000" dirty="0"/>
          </a:p>
        </p:txBody>
      </p:sp>
      <p:pic>
        <p:nvPicPr>
          <p:cNvPr id="8" name="图片 7"/>
          <p:cNvPicPr>
            <a:picLocks noChangeAspect="1"/>
          </p:cNvPicPr>
          <p:nvPr/>
        </p:nvPicPr>
        <p:blipFill rotWithShape="1">
          <a:blip r:embed="rId2" cstate="print">
            <a:extLst>
              <a:ext uri="{28A0092B-C50C-407E-A947-70E740481C1C}">
                <a14:useLocalDpi xmlns="" xmlns:a14="http://schemas.microsoft.com/office/drawing/2010/main" val="0"/>
              </a:ext>
            </a:extLst>
          </a:blip>
          <a:srcRect l="9271" t="4609"/>
          <a:stretch/>
        </p:blipFill>
        <p:spPr>
          <a:xfrm>
            <a:off x="1852519" y="3187572"/>
            <a:ext cx="8764849" cy="12168018"/>
          </a:xfrm>
          <a:prstGeom prst="rect">
            <a:avLst/>
          </a:prstGeom>
        </p:spPr>
      </p:pic>
      <p:pic>
        <p:nvPicPr>
          <p:cNvPr id="18" name="图片 1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027419" y="16723742"/>
            <a:ext cx="17427340" cy="11089232"/>
          </a:xfrm>
          <a:prstGeom prst="rect">
            <a:avLst/>
          </a:prstGeom>
        </p:spPr>
      </p:pic>
      <p:pic>
        <p:nvPicPr>
          <p:cNvPr id="21" name="图片 2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099427" y="28533054"/>
            <a:ext cx="17281920" cy="13105456"/>
          </a:xfrm>
          <a:prstGeom prst="rect">
            <a:avLst/>
          </a:prstGeom>
        </p:spPr>
      </p:pic>
      <p:sp>
        <p:nvSpPr>
          <p:cNvPr id="31" name="TextBox 30"/>
          <p:cNvSpPr txBox="1"/>
          <p:nvPr/>
        </p:nvSpPr>
        <p:spPr>
          <a:xfrm>
            <a:off x="6710303" y="901556"/>
            <a:ext cx="16573616" cy="1107996"/>
          </a:xfrm>
          <a:prstGeom prst="rect">
            <a:avLst/>
          </a:prstGeom>
          <a:noFill/>
        </p:spPr>
        <p:txBody>
          <a:bodyPr wrap="square" rtlCol="0">
            <a:spAutoFit/>
          </a:bodyPr>
          <a:lstStyle/>
          <a:p>
            <a:r>
              <a:rPr lang="zh-CN" altLang="en-US" sz="6600" b="1" dirty="0" smtClean="0">
                <a:solidFill>
                  <a:schemeClr val="bg1"/>
                </a:solidFill>
                <a:latin typeface="华文行楷" pitchFamily="2" charset="-122"/>
                <a:ea typeface="华文行楷" pitchFamily="2" charset="-122"/>
              </a:rPr>
              <a:t>汶川大地震破裂分布与构造动力学机制研究</a:t>
            </a:r>
            <a:endParaRPr lang="zh-CN" altLang="en-US" sz="6600" b="1" dirty="0">
              <a:solidFill>
                <a:schemeClr val="bg1"/>
              </a:solidFill>
              <a:latin typeface="华文行楷" pitchFamily="2" charset="-122"/>
              <a:ea typeface="华文行楷" pitchFamily="2" charset="-122"/>
            </a:endParaRPr>
          </a:p>
        </p:txBody>
      </p:sp>
      <p:sp>
        <p:nvSpPr>
          <p:cNvPr id="13" name="TextBox 12"/>
          <p:cNvSpPr txBox="1"/>
          <p:nvPr/>
        </p:nvSpPr>
        <p:spPr>
          <a:xfrm>
            <a:off x="27813395" y="21476270"/>
            <a:ext cx="677108" cy="4536504"/>
          </a:xfrm>
          <a:prstGeom prst="rect">
            <a:avLst/>
          </a:prstGeom>
          <a:noFill/>
        </p:spPr>
        <p:txBody>
          <a:bodyPr vert="eaVert" wrap="square" rtlCol="0">
            <a:spAutoFit/>
          </a:bodyPr>
          <a:lstStyle/>
          <a:p>
            <a:r>
              <a:rPr lang="zh-CN" altLang="en-US" sz="3200" dirty="0" smtClean="0"/>
              <a:t>图</a:t>
            </a:r>
            <a:r>
              <a:rPr lang="en-US" altLang="zh-CN" sz="3200" dirty="0" smtClean="0"/>
              <a:t>1</a:t>
            </a:r>
            <a:endParaRPr lang="zh-CN" altLang="en-US" sz="3200" dirty="0"/>
          </a:p>
        </p:txBody>
      </p:sp>
      <p:pic>
        <p:nvPicPr>
          <p:cNvPr id="14" name="图片 13" descr="院徽.BMP"/>
          <p:cNvPicPr>
            <a:picLocks noChangeAspect="1"/>
          </p:cNvPicPr>
          <p:nvPr/>
        </p:nvPicPr>
        <p:blipFill>
          <a:blip r:embed="rId5" cstate="print"/>
          <a:stretch>
            <a:fillRect/>
          </a:stretch>
        </p:blipFill>
        <p:spPr>
          <a:xfrm>
            <a:off x="0" y="0"/>
            <a:ext cx="2250555" cy="2322142"/>
          </a:xfrm>
          <a:prstGeom prst="rect">
            <a:avLst/>
          </a:prstGeom>
        </p:spPr>
      </p:pic>
      <p:sp>
        <p:nvSpPr>
          <p:cNvPr id="16" name="TextBox 15"/>
          <p:cNvSpPr txBox="1"/>
          <p:nvPr/>
        </p:nvSpPr>
        <p:spPr>
          <a:xfrm>
            <a:off x="25725163" y="521942"/>
            <a:ext cx="4554812" cy="584775"/>
          </a:xfrm>
          <a:prstGeom prst="rect">
            <a:avLst/>
          </a:prstGeom>
          <a:noFill/>
        </p:spPr>
        <p:txBody>
          <a:bodyPr wrap="square" rtlCol="0">
            <a:spAutoFit/>
          </a:bodyPr>
          <a:lstStyle/>
          <a:p>
            <a:r>
              <a:rPr lang="zh-CN" altLang="en-US" sz="3200" b="1" dirty="0" smtClean="0">
                <a:solidFill>
                  <a:schemeClr val="accent2">
                    <a:lumMod val="75000"/>
                  </a:schemeClr>
                </a:solidFill>
                <a:latin typeface="华文楷体" pitchFamily="2" charset="-122"/>
                <a:ea typeface="华文楷体" pitchFamily="2" charset="-122"/>
              </a:rPr>
              <a:t>院庆十周年之科研系列</a:t>
            </a:r>
            <a:endParaRPr lang="en-US" altLang="zh-CN" sz="3200" b="1" dirty="0" smtClean="0">
              <a:solidFill>
                <a:schemeClr val="accent2">
                  <a:lumMod val="75000"/>
                </a:schemeClr>
              </a:solidFill>
              <a:latin typeface="华文楷体" pitchFamily="2" charset="-122"/>
              <a:ea typeface="华文楷体" pitchFamily="2" charset="-122"/>
            </a:endParaRPr>
          </a:p>
        </p:txBody>
      </p:sp>
      <p:sp>
        <p:nvSpPr>
          <p:cNvPr id="17" name="TextBox 16"/>
          <p:cNvSpPr txBox="1"/>
          <p:nvPr/>
        </p:nvSpPr>
        <p:spPr>
          <a:xfrm>
            <a:off x="27669379" y="33861646"/>
            <a:ext cx="432048" cy="1015663"/>
          </a:xfrm>
          <a:prstGeom prst="rect">
            <a:avLst/>
          </a:prstGeom>
          <a:noFill/>
        </p:spPr>
        <p:txBody>
          <a:bodyPr wrap="square" rtlCol="0">
            <a:spAutoFit/>
          </a:bodyPr>
          <a:lstStyle/>
          <a:p>
            <a:r>
              <a:rPr lang="zh-CN" altLang="en-US" sz="2800" dirty="0" smtClean="0"/>
              <a:t>图</a:t>
            </a:r>
            <a:r>
              <a:rPr lang="en-US" altLang="zh-CN" sz="3200" dirty="0" smtClean="0"/>
              <a:t>2</a:t>
            </a:r>
            <a:endParaRPr lang="zh-CN" altLang="en-US" sz="3200" dirty="0"/>
          </a:p>
        </p:txBody>
      </p:sp>
    </p:spTree>
    <p:extLst>
      <p:ext uri="{BB962C8B-B14F-4D97-AF65-F5344CB8AC3E}">
        <p14:creationId xmlns="" xmlns:p14="http://schemas.microsoft.com/office/powerpoint/2010/main" val="1695932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25963" rtl="0" eaLnBrk="1" fontAlgn="base" latinLnBrk="0" hangingPunct="1">
          <a:lnSpc>
            <a:spcPct val="100000"/>
          </a:lnSpc>
          <a:spcBef>
            <a:spcPct val="0"/>
          </a:spcBef>
          <a:spcAft>
            <a:spcPct val="0"/>
          </a:spcAft>
          <a:buClrTx/>
          <a:buSzTx/>
          <a:buFontTx/>
          <a:buNone/>
          <a:tabLst/>
          <a:defRPr kumimoji="0" lang="zh-CN" altLang="en-US" sz="89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25963" rtl="0" eaLnBrk="1" fontAlgn="base" latinLnBrk="0" hangingPunct="1">
          <a:lnSpc>
            <a:spcPct val="100000"/>
          </a:lnSpc>
          <a:spcBef>
            <a:spcPct val="0"/>
          </a:spcBef>
          <a:spcAft>
            <a:spcPct val="0"/>
          </a:spcAft>
          <a:buClrTx/>
          <a:buSzTx/>
          <a:buFontTx/>
          <a:buNone/>
          <a:tabLst/>
          <a:defRPr kumimoji="0" lang="zh-CN" altLang="en-US" sz="89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3448</TotalTime>
  <Words>512</Words>
  <Application>Microsoft Office PowerPoint</Application>
  <PresentationFormat>自定义</PresentationFormat>
  <Paragraphs>19</Paragraphs>
  <Slides>1</Slides>
  <Notes>0</Notes>
  <HiddenSlides>0</HiddenSlides>
  <MMClips>0</MMClips>
  <ScaleCrop>false</ScaleCrop>
  <HeadingPairs>
    <vt:vector size="4" baseType="variant">
      <vt:variant>
        <vt:lpstr>主题</vt:lpstr>
      </vt:variant>
      <vt:variant>
        <vt:i4>3</vt:i4>
      </vt:variant>
      <vt:variant>
        <vt:lpstr>幻灯片标题</vt:lpstr>
      </vt:variant>
      <vt:variant>
        <vt:i4>1</vt:i4>
      </vt:variant>
    </vt:vector>
  </HeadingPairs>
  <TitlesOfParts>
    <vt:vector size="4" baseType="lpstr">
      <vt:lpstr>默认设计模板</vt:lpstr>
      <vt:lpstr>1_自定义设计方案</vt:lpstr>
      <vt:lpstr>自定义设计方案</vt:lpstr>
      <vt:lpstr>幻灯片 1</vt:lpstr>
    </vt:vector>
  </TitlesOfParts>
  <Company>MC SYSTEM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USER</cp:lastModifiedBy>
  <cp:revision>574</cp:revision>
  <cp:lastPrinted>2010-12-09T06:47:25Z</cp:lastPrinted>
  <dcterms:created xsi:type="dcterms:W3CDTF">2009-06-15T11:42:47Z</dcterms:created>
  <dcterms:modified xsi:type="dcterms:W3CDTF">2011-10-21T07:11:47Z</dcterms:modified>
</cp:coreProperties>
</file>